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7.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Override1.xml" ContentType="application/vnd.openxmlformats-officedocument.themeOverrid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22"/>
  </p:notesMasterIdLst>
  <p:sldIdLst>
    <p:sldId id="256" r:id="rId2"/>
    <p:sldId id="298" r:id="rId3"/>
    <p:sldId id="266" r:id="rId4"/>
    <p:sldId id="268" r:id="rId5"/>
    <p:sldId id="267" r:id="rId6"/>
    <p:sldId id="273" r:id="rId7"/>
    <p:sldId id="279" r:id="rId8"/>
    <p:sldId id="286" r:id="rId9"/>
    <p:sldId id="288" r:id="rId10"/>
    <p:sldId id="291" r:id="rId11"/>
    <p:sldId id="290" r:id="rId12"/>
    <p:sldId id="276" r:id="rId13"/>
    <p:sldId id="280" r:id="rId14"/>
    <p:sldId id="284" r:id="rId15"/>
    <p:sldId id="281" r:id="rId16"/>
    <p:sldId id="283" r:id="rId17"/>
    <p:sldId id="296" r:id="rId18"/>
    <p:sldId id="297" r:id="rId19"/>
    <p:sldId id="295" r:id="rId20"/>
    <p:sldId id="293"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000000"/>
    <a:srgbClr val="E8E9E7"/>
    <a:srgbClr val="C3C4C0"/>
    <a:srgbClr val="DFDFDD"/>
    <a:srgbClr val="E0F6F8"/>
    <a:srgbClr val="F4F8FA"/>
    <a:srgbClr val="990033"/>
    <a:srgbClr val="FDF9F1"/>
    <a:srgbClr val="E6EE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C083E6E3-FA7D-4D7B-A595-EF9225AFEA82}" styleName="淺色樣式 1 - 輔色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FD0F851-EC5A-4D38-B0AD-8093EC10F338}" styleName="淺色樣式 1 - 輔色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淺色樣式 2 - 輔色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860" autoAdjust="0"/>
    <p:restoredTop sz="88903" autoAdjust="0"/>
  </p:normalViewPr>
  <p:slideViewPr>
    <p:cSldViewPr snapToGrid="0">
      <p:cViewPr varScale="1">
        <p:scale>
          <a:sx n="101" d="100"/>
          <a:sy n="101" d="100"/>
        </p:scale>
        <p:origin x="117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200465-A1B9-4368-A044-79ABDC47676E}" type="datetimeFigureOut">
              <a:rPr lang="en-US" smtClean="0"/>
              <a:t>1/26/2026</a:t>
            </a:fld>
            <a:endParaRPr lang="en-US" dirty="0"/>
          </a:p>
        </p:txBody>
      </p:sp>
      <p:sp>
        <p:nvSpPr>
          <p:cNvPr id="4" name="投影片圖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67C382-12D9-4496-99BA-FDD0600E37FF}" type="slidenum">
              <a:rPr lang="en-US" smtClean="0"/>
              <a:t>‹#›</a:t>
            </a:fld>
            <a:endParaRPr lang="en-US" dirty="0"/>
          </a:p>
        </p:txBody>
      </p:sp>
    </p:spTree>
    <p:extLst>
      <p:ext uri="{BB962C8B-B14F-4D97-AF65-F5344CB8AC3E}">
        <p14:creationId xmlns:p14="http://schemas.microsoft.com/office/powerpoint/2010/main" val="1021365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dirty="0"/>
          </a:p>
        </p:txBody>
      </p:sp>
      <p:sp>
        <p:nvSpPr>
          <p:cNvPr id="4" name="投影片編號版面配置區 3"/>
          <p:cNvSpPr>
            <a:spLocks noGrp="1"/>
          </p:cNvSpPr>
          <p:nvPr>
            <p:ph type="sldNum" sz="quarter" idx="10"/>
          </p:nvPr>
        </p:nvSpPr>
        <p:spPr/>
        <p:txBody>
          <a:bodyPr/>
          <a:lstStyle/>
          <a:p>
            <a:fld id="{3967C382-12D9-4496-99BA-FDD0600E37FF}" type="slidenum">
              <a:rPr lang="en-US" smtClean="0"/>
              <a:t>7</a:t>
            </a:fld>
            <a:endParaRPr lang="en-US" dirty="0"/>
          </a:p>
        </p:txBody>
      </p:sp>
    </p:spTree>
    <p:extLst>
      <p:ext uri="{BB962C8B-B14F-4D97-AF65-F5344CB8AC3E}">
        <p14:creationId xmlns:p14="http://schemas.microsoft.com/office/powerpoint/2010/main" val="28267460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dirty="0"/>
          </a:p>
        </p:txBody>
      </p:sp>
      <p:sp>
        <p:nvSpPr>
          <p:cNvPr id="4" name="投影片編號版面配置區 3"/>
          <p:cNvSpPr>
            <a:spLocks noGrp="1"/>
          </p:cNvSpPr>
          <p:nvPr>
            <p:ph type="sldNum" sz="quarter" idx="10"/>
          </p:nvPr>
        </p:nvSpPr>
        <p:spPr/>
        <p:txBody>
          <a:bodyPr/>
          <a:lstStyle/>
          <a:p>
            <a:fld id="{3967C382-12D9-4496-99BA-FDD0600E37FF}" type="slidenum">
              <a:rPr lang="en-US" smtClean="0"/>
              <a:t>20</a:t>
            </a:fld>
            <a:endParaRPr lang="en-US" dirty="0"/>
          </a:p>
        </p:txBody>
      </p:sp>
    </p:spTree>
    <p:extLst>
      <p:ext uri="{BB962C8B-B14F-4D97-AF65-F5344CB8AC3E}">
        <p14:creationId xmlns:p14="http://schemas.microsoft.com/office/powerpoint/2010/main" val="40809721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dirty="0"/>
          </a:p>
        </p:txBody>
      </p:sp>
      <p:sp>
        <p:nvSpPr>
          <p:cNvPr id="4" name="投影片編號版面配置區 3"/>
          <p:cNvSpPr>
            <a:spLocks noGrp="1"/>
          </p:cNvSpPr>
          <p:nvPr>
            <p:ph type="sldNum" sz="quarter" idx="10"/>
          </p:nvPr>
        </p:nvSpPr>
        <p:spPr/>
        <p:txBody>
          <a:bodyPr/>
          <a:lstStyle/>
          <a:p>
            <a:fld id="{3967C382-12D9-4496-99BA-FDD0600E37FF}" type="slidenum">
              <a:rPr lang="en-US" smtClean="0"/>
              <a:t>8</a:t>
            </a:fld>
            <a:endParaRPr lang="en-US" dirty="0"/>
          </a:p>
        </p:txBody>
      </p:sp>
    </p:spTree>
    <p:extLst>
      <p:ext uri="{BB962C8B-B14F-4D97-AF65-F5344CB8AC3E}">
        <p14:creationId xmlns:p14="http://schemas.microsoft.com/office/powerpoint/2010/main" val="36819706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3967C382-12D9-4496-99BA-FDD0600E37FF}" type="slidenum">
              <a:rPr lang="en-US" smtClean="0"/>
              <a:t>9</a:t>
            </a:fld>
            <a:endParaRPr lang="en-US" dirty="0"/>
          </a:p>
        </p:txBody>
      </p:sp>
    </p:spTree>
    <p:extLst>
      <p:ext uri="{BB962C8B-B14F-4D97-AF65-F5344CB8AC3E}">
        <p14:creationId xmlns:p14="http://schemas.microsoft.com/office/powerpoint/2010/main" val="38951466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dirty="0"/>
          </a:p>
        </p:txBody>
      </p:sp>
      <p:sp>
        <p:nvSpPr>
          <p:cNvPr id="4" name="投影片編號版面配置區 3"/>
          <p:cNvSpPr>
            <a:spLocks noGrp="1"/>
          </p:cNvSpPr>
          <p:nvPr>
            <p:ph type="sldNum" sz="quarter" idx="10"/>
          </p:nvPr>
        </p:nvSpPr>
        <p:spPr/>
        <p:txBody>
          <a:bodyPr/>
          <a:lstStyle/>
          <a:p>
            <a:fld id="{3967C382-12D9-4496-99BA-FDD0600E37FF}" type="slidenum">
              <a:rPr lang="en-US" smtClean="0"/>
              <a:t>11</a:t>
            </a:fld>
            <a:endParaRPr lang="en-US" dirty="0"/>
          </a:p>
        </p:txBody>
      </p:sp>
    </p:spTree>
    <p:extLst>
      <p:ext uri="{BB962C8B-B14F-4D97-AF65-F5344CB8AC3E}">
        <p14:creationId xmlns:p14="http://schemas.microsoft.com/office/powerpoint/2010/main" val="3898298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dirty="0"/>
          </a:p>
        </p:txBody>
      </p:sp>
      <p:sp>
        <p:nvSpPr>
          <p:cNvPr id="4" name="投影片編號版面配置區 3"/>
          <p:cNvSpPr>
            <a:spLocks noGrp="1"/>
          </p:cNvSpPr>
          <p:nvPr>
            <p:ph type="sldNum" sz="quarter" idx="10"/>
          </p:nvPr>
        </p:nvSpPr>
        <p:spPr/>
        <p:txBody>
          <a:bodyPr/>
          <a:lstStyle/>
          <a:p>
            <a:fld id="{3967C382-12D9-4496-99BA-FDD0600E37FF}" type="slidenum">
              <a:rPr lang="en-US" smtClean="0"/>
              <a:t>12</a:t>
            </a:fld>
            <a:endParaRPr lang="en-US" dirty="0"/>
          </a:p>
        </p:txBody>
      </p:sp>
    </p:spTree>
    <p:extLst>
      <p:ext uri="{BB962C8B-B14F-4D97-AF65-F5344CB8AC3E}">
        <p14:creationId xmlns:p14="http://schemas.microsoft.com/office/powerpoint/2010/main" val="35791292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dirty="0"/>
          </a:p>
        </p:txBody>
      </p:sp>
      <p:sp>
        <p:nvSpPr>
          <p:cNvPr id="4" name="投影片編號版面配置區 3"/>
          <p:cNvSpPr>
            <a:spLocks noGrp="1"/>
          </p:cNvSpPr>
          <p:nvPr>
            <p:ph type="sldNum" sz="quarter" idx="10"/>
          </p:nvPr>
        </p:nvSpPr>
        <p:spPr/>
        <p:txBody>
          <a:bodyPr/>
          <a:lstStyle/>
          <a:p>
            <a:fld id="{3967C382-12D9-4496-99BA-FDD0600E37FF}" type="slidenum">
              <a:rPr lang="en-US" smtClean="0"/>
              <a:t>13</a:t>
            </a:fld>
            <a:endParaRPr lang="en-US" dirty="0"/>
          </a:p>
        </p:txBody>
      </p:sp>
    </p:spTree>
    <p:extLst>
      <p:ext uri="{BB962C8B-B14F-4D97-AF65-F5344CB8AC3E}">
        <p14:creationId xmlns:p14="http://schemas.microsoft.com/office/powerpoint/2010/main" val="5225154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dirty="0"/>
          </a:p>
        </p:txBody>
      </p:sp>
      <p:sp>
        <p:nvSpPr>
          <p:cNvPr id="4" name="投影片編號版面配置區 3"/>
          <p:cNvSpPr>
            <a:spLocks noGrp="1"/>
          </p:cNvSpPr>
          <p:nvPr>
            <p:ph type="sldNum" sz="quarter" idx="10"/>
          </p:nvPr>
        </p:nvSpPr>
        <p:spPr/>
        <p:txBody>
          <a:bodyPr/>
          <a:lstStyle/>
          <a:p>
            <a:fld id="{3967C382-12D9-4496-99BA-FDD0600E37FF}" type="slidenum">
              <a:rPr lang="en-US" smtClean="0"/>
              <a:t>17</a:t>
            </a:fld>
            <a:endParaRPr lang="en-US" dirty="0"/>
          </a:p>
        </p:txBody>
      </p:sp>
    </p:spTree>
    <p:extLst>
      <p:ext uri="{BB962C8B-B14F-4D97-AF65-F5344CB8AC3E}">
        <p14:creationId xmlns:p14="http://schemas.microsoft.com/office/powerpoint/2010/main" val="23751793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dirty="0"/>
          </a:p>
        </p:txBody>
      </p:sp>
      <p:sp>
        <p:nvSpPr>
          <p:cNvPr id="4" name="投影片編號版面配置區 3"/>
          <p:cNvSpPr>
            <a:spLocks noGrp="1"/>
          </p:cNvSpPr>
          <p:nvPr>
            <p:ph type="sldNum" sz="quarter" idx="10"/>
          </p:nvPr>
        </p:nvSpPr>
        <p:spPr/>
        <p:txBody>
          <a:bodyPr/>
          <a:lstStyle/>
          <a:p>
            <a:fld id="{3967C382-12D9-4496-99BA-FDD0600E37FF}" type="slidenum">
              <a:rPr lang="en-US" smtClean="0"/>
              <a:t>18</a:t>
            </a:fld>
            <a:endParaRPr lang="en-US" dirty="0"/>
          </a:p>
        </p:txBody>
      </p:sp>
    </p:spTree>
    <p:extLst>
      <p:ext uri="{BB962C8B-B14F-4D97-AF65-F5344CB8AC3E}">
        <p14:creationId xmlns:p14="http://schemas.microsoft.com/office/powerpoint/2010/main" val="22996753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3967C382-12D9-4496-99BA-FDD0600E37FF}" type="slidenum">
              <a:rPr lang="en-US" smtClean="0"/>
              <a:t>19</a:t>
            </a:fld>
            <a:endParaRPr lang="en-US" dirty="0"/>
          </a:p>
        </p:txBody>
      </p:sp>
    </p:spTree>
    <p:extLst>
      <p:ext uri="{BB962C8B-B14F-4D97-AF65-F5344CB8AC3E}">
        <p14:creationId xmlns:p14="http://schemas.microsoft.com/office/powerpoint/2010/main" val="14916540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zh-TW" altLang="en-US"/>
              <a:t>按一下以編輯母片標題樣式</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按一下以編輯母片副標題樣式</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C2708A13-C97C-49B9-B5C5-DF17C60717D6}" type="datetimeFigureOut">
              <a:rPr lang="zh-TW" altLang="en-US" smtClean="0"/>
              <a:t>2026/1/26</a:t>
            </a:fld>
            <a:endParaRPr lang="zh-TW" alt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zh-TW" alt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1BE15F42-6CAC-4B54-BE82-8B0F054F5322}" type="slidenum">
              <a:rPr lang="zh-TW" altLang="en-US" smtClean="0"/>
              <a:t>‹#›</a:t>
            </a:fld>
            <a:endParaRPr lang="zh-TW" alt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299821352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C2708A13-C97C-49B9-B5C5-DF17C60717D6}" type="datetimeFigureOut">
              <a:rPr lang="zh-TW" altLang="en-US" smtClean="0"/>
              <a:t>2026/1/26</a:t>
            </a:fld>
            <a:endParaRPr lang="zh-TW" altLang="en-US" dirty="0"/>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1BE15F42-6CAC-4B54-BE82-8B0F054F5322}" type="slidenum">
              <a:rPr lang="zh-TW" altLang="en-US" smtClean="0"/>
              <a:t>‹#›</a:t>
            </a:fld>
            <a:endParaRPr lang="zh-TW" altLang="en-US" dirty="0"/>
          </a:p>
        </p:txBody>
      </p:sp>
    </p:spTree>
    <p:extLst>
      <p:ext uri="{BB962C8B-B14F-4D97-AF65-F5344CB8AC3E}">
        <p14:creationId xmlns:p14="http://schemas.microsoft.com/office/powerpoint/2010/main" val="1197648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C2708A13-C97C-49B9-B5C5-DF17C60717D6}" type="datetimeFigureOut">
              <a:rPr lang="zh-TW" altLang="en-US" smtClean="0"/>
              <a:t>2026/1/26</a:t>
            </a:fld>
            <a:endParaRPr lang="zh-TW" altLang="en-US" dirty="0"/>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1BE15F42-6CAC-4B54-BE82-8B0F054F5322}" type="slidenum">
              <a:rPr lang="zh-TW" altLang="en-US" smtClean="0"/>
              <a:t>‹#›</a:t>
            </a:fld>
            <a:endParaRPr lang="zh-TW" altLang="en-US" dirty="0"/>
          </a:p>
        </p:txBody>
      </p:sp>
    </p:spTree>
    <p:extLst>
      <p:ext uri="{BB962C8B-B14F-4D97-AF65-F5344CB8AC3E}">
        <p14:creationId xmlns:p14="http://schemas.microsoft.com/office/powerpoint/2010/main" val="1309434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C2708A13-C97C-49B9-B5C5-DF17C60717D6}" type="datetimeFigureOut">
              <a:rPr lang="zh-TW" altLang="en-US" smtClean="0"/>
              <a:t>2026/1/26</a:t>
            </a:fld>
            <a:endParaRPr lang="zh-TW" altLang="en-US" dirty="0"/>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1BE15F42-6CAC-4B54-BE82-8B0F054F5322}" type="slidenum">
              <a:rPr lang="zh-TW" altLang="en-US" smtClean="0"/>
              <a:t>‹#›</a:t>
            </a:fld>
            <a:endParaRPr lang="zh-TW" altLang="en-US" dirty="0"/>
          </a:p>
        </p:txBody>
      </p:sp>
    </p:spTree>
    <p:extLst>
      <p:ext uri="{BB962C8B-B14F-4D97-AF65-F5344CB8AC3E}">
        <p14:creationId xmlns:p14="http://schemas.microsoft.com/office/powerpoint/2010/main" val="1467047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zh-TW" altLang="en-US"/>
              <a:t>按一下以編輯母片標題樣式</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C2708A13-C97C-49B9-B5C5-DF17C60717D6}" type="datetimeFigureOut">
              <a:rPr lang="zh-TW" altLang="en-US" smtClean="0"/>
              <a:t>2026/1/26</a:t>
            </a:fld>
            <a:endParaRPr lang="zh-TW" alt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zh-TW" altLang="en-US"/>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1BE15F42-6CAC-4B54-BE82-8B0F054F5322}" type="slidenum">
              <a:rPr lang="zh-TW" altLang="en-US" smtClean="0"/>
              <a:t>‹#›</a:t>
            </a:fld>
            <a:endParaRPr lang="zh-TW" alt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142197158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zh-TW" altLang="en-US"/>
              <a:t>按一下以編輯母片標題樣式</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C2708A13-C97C-49B9-B5C5-DF17C60717D6}" type="datetimeFigureOut">
              <a:rPr lang="zh-TW" altLang="en-US" smtClean="0"/>
              <a:t>2026/1/26</a:t>
            </a:fld>
            <a:endParaRPr lang="zh-TW" altLang="en-US" dirty="0"/>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1BE15F42-6CAC-4B54-BE82-8B0F054F5322}" type="slidenum">
              <a:rPr lang="zh-TW" altLang="en-US" smtClean="0"/>
              <a:t>‹#›</a:t>
            </a:fld>
            <a:endParaRPr lang="zh-TW" altLang="en-US" dirty="0"/>
          </a:p>
        </p:txBody>
      </p:sp>
    </p:spTree>
    <p:extLst>
      <p:ext uri="{BB962C8B-B14F-4D97-AF65-F5344CB8AC3E}">
        <p14:creationId xmlns:p14="http://schemas.microsoft.com/office/powerpoint/2010/main" val="1965696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zh-TW" altLang="en-US"/>
              <a:t>按一下以編輯母片標題樣式</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C2708A13-C97C-49B9-B5C5-DF17C60717D6}" type="datetimeFigureOut">
              <a:rPr lang="zh-TW" altLang="en-US" smtClean="0"/>
              <a:t>2026/1/26</a:t>
            </a:fld>
            <a:endParaRPr lang="zh-TW" altLang="en-US" dirty="0"/>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1BE15F42-6CAC-4B54-BE82-8B0F054F5322}" type="slidenum">
              <a:rPr lang="zh-TW" altLang="en-US" smtClean="0"/>
              <a:t>‹#›</a:t>
            </a:fld>
            <a:endParaRPr lang="zh-TW" altLang="en-US" dirty="0"/>
          </a:p>
        </p:txBody>
      </p:sp>
    </p:spTree>
    <p:extLst>
      <p:ext uri="{BB962C8B-B14F-4D97-AF65-F5344CB8AC3E}">
        <p14:creationId xmlns:p14="http://schemas.microsoft.com/office/powerpoint/2010/main" val="16218580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C2708A13-C97C-49B9-B5C5-DF17C60717D6}" type="datetimeFigureOut">
              <a:rPr lang="zh-TW" altLang="en-US" smtClean="0"/>
              <a:t>2026/1/26</a:t>
            </a:fld>
            <a:endParaRPr lang="zh-TW" altLang="en-US" dirty="0"/>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1BE15F42-6CAC-4B54-BE82-8B0F054F5322}" type="slidenum">
              <a:rPr lang="zh-TW" altLang="en-US" smtClean="0"/>
              <a:t>‹#›</a:t>
            </a:fld>
            <a:endParaRPr lang="zh-TW" altLang="en-US" dirty="0"/>
          </a:p>
        </p:txBody>
      </p:sp>
    </p:spTree>
    <p:extLst>
      <p:ext uri="{BB962C8B-B14F-4D97-AF65-F5344CB8AC3E}">
        <p14:creationId xmlns:p14="http://schemas.microsoft.com/office/powerpoint/2010/main" val="4054832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08A13-C97C-49B9-B5C5-DF17C60717D6}" type="datetimeFigureOut">
              <a:rPr lang="zh-TW" altLang="en-US" smtClean="0"/>
              <a:t>2026/1/26</a:t>
            </a:fld>
            <a:endParaRPr lang="zh-TW" altLang="en-US" dirty="0"/>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1BE15F42-6CAC-4B54-BE82-8B0F054F5322}" type="slidenum">
              <a:rPr lang="zh-TW" altLang="en-US" smtClean="0"/>
              <a:t>‹#›</a:t>
            </a:fld>
            <a:endParaRPr lang="zh-TW" altLang="en-US" dirty="0"/>
          </a:p>
        </p:txBody>
      </p:sp>
    </p:spTree>
    <p:extLst>
      <p:ext uri="{BB962C8B-B14F-4D97-AF65-F5344CB8AC3E}">
        <p14:creationId xmlns:p14="http://schemas.microsoft.com/office/powerpoint/2010/main" val="2326176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zh-TW" altLang="en-US"/>
              <a:t>按一下以編輯母片標題樣式</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C2708A13-C97C-49B9-B5C5-DF17C60717D6}" type="datetimeFigureOut">
              <a:rPr lang="zh-TW" altLang="en-US" smtClean="0"/>
              <a:t>2026/1/26</a:t>
            </a:fld>
            <a:endParaRPr lang="zh-TW" alt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zh-TW" alt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1BE15F42-6CAC-4B54-BE82-8B0F054F5322}" type="slidenum">
              <a:rPr lang="zh-TW" altLang="en-US" smtClean="0"/>
              <a:t>‹#›</a:t>
            </a:fld>
            <a:endParaRPr lang="zh-TW" alt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498092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dirty="0"/>
              <a:t>按一下图示以新增图片</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C2708A13-C97C-49B9-B5C5-DF17C60717D6}" type="datetimeFigureOut">
              <a:rPr lang="zh-TW" altLang="en-US" smtClean="0"/>
              <a:t>2026/1/26</a:t>
            </a:fld>
            <a:endParaRPr lang="zh-TW" alt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zh-TW" alt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1BE15F42-6CAC-4B54-BE82-8B0F054F5322}" type="slidenum">
              <a:rPr lang="zh-TW" altLang="en-US" smtClean="0"/>
              <a:t>‹#›</a:t>
            </a:fld>
            <a:endParaRPr lang="zh-TW" alt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937520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C2708A13-C97C-49B9-B5C5-DF17C60717D6}" type="datetimeFigureOut">
              <a:rPr lang="zh-TW" altLang="en-US" smtClean="0"/>
              <a:t>2026/1/26</a:t>
            </a:fld>
            <a:endParaRPr lang="zh-TW" alt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zh-TW" alt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1BE15F42-6CAC-4B54-BE82-8B0F054F5322}" type="slidenum">
              <a:rPr lang="zh-TW" altLang="en-US" smtClean="0"/>
              <a:t>‹#›</a:t>
            </a:fld>
            <a:endParaRPr lang="zh-TW" alt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261784510"/>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4.xml"/><Relationship Id="rId1" Type="http://schemas.openxmlformats.org/officeDocument/2006/relationships/themeOverride" Target="../theme/themeOverride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edb.gov.hk/tc/curriculum-development/kla/pshe/references-and-resources/chinese-history/70th_victory_album.htm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hyperlink" Target="https://www.edb.gov.hk/tc/curriculum-development/kla/pshe/references-and-resources/chinese-history/historical_images_of_modern_china.html"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1915128" y="1788454"/>
            <a:ext cx="8831429" cy="2098226"/>
          </a:xfrm>
        </p:spPr>
        <p:txBody>
          <a:bodyPr/>
          <a:lstStyle/>
          <a:p>
            <a:pPr algn="l"/>
            <a:r>
              <a:rPr lang="zh-TW" altLang="en-US" sz="5400" b="1" dirty="0"/>
              <a:t>毋忘九一八，凝铸爱国心</a:t>
            </a:r>
            <a:br>
              <a:rPr lang="zh-TW" altLang="en-US" sz="4800" dirty="0"/>
            </a:br>
            <a:r>
              <a:rPr lang="zh-TW" altLang="en-US" sz="4800" dirty="0"/>
              <a:t>       </a:t>
            </a:r>
          </a:p>
        </p:txBody>
      </p:sp>
      <p:sp>
        <p:nvSpPr>
          <p:cNvPr id="3" name="副標題 2"/>
          <p:cNvSpPr>
            <a:spLocks noGrp="1"/>
          </p:cNvSpPr>
          <p:nvPr>
            <p:ph type="subTitle" idx="1"/>
          </p:nvPr>
        </p:nvSpPr>
        <p:spPr>
          <a:xfrm>
            <a:off x="2679906" y="3956279"/>
            <a:ext cx="6831673" cy="1453921"/>
          </a:xfrm>
        </p:spPr>
        <p:txBody>
          <a:bodyPr>
            <a:normAutofit fontScale="92500" lnSpcReduction="10000"/>
          </a:bodyPr>
          <a:lstStyle/>
          <a:p>
            <a:pPr algn="r"/>
            <a:endParaRPr lang="en-US" altLang="zh-TW" dirty="0"/>
          </a:p>
          <a:p>
            <a:pPr algn="r"/>
            <a:r>
              <a:rPr lang="zh-TW" altLang="en-US" dirty="0"/>
              <a:t>教育局课程发展处</a:t>
            </a:r>
            <a:endParaRPr lang="en-US" altLang="zh-TW" dirty="0"/>
          </a:p>
          <a:p>
            <a:pPr algn="r"/>
            <a:r>
              <a:rPr lang="zh-TW" altLang="en-US" dirty="0"/>
              <a:t>个人、社会及人文教育组</a:t>
            </a:r>
            <a:endParaRPr lang="en-US" altLang="zh-TW" dirty="0"/>
          </a:p>
          <a:p>
            <a:pPr algn="r"/>
            <a:r>
              <a:rPr lang="en-US" altLang="zh-TW" dirty="0"/>
              <a:t>2022</a:t>
            </a:r>
            <a:endParaRPr lang="zh-TW" altLang="en-US" dirty="0"/>
          </a:p>
        </p:txBody>
      </p:sp>
    </p:spTree>
    <p:extLst>
      <p:ext uri="{BB962C8B-B14F-4D97-AF65-F5344CB8AC3E}">
        <p14:creationId xmlns:p14="http://schemas.microsoft.com/office/powerpoint/2010/main" val="25918564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2" descr="E:\images\pic\A07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793" y="566058"/>
            <a:ext cx="8849295" cy="570961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標題 1"/>
          <p:cNvSpPr>
            <a:spLocks noGrp="1"/>
          </p:cNvSpPr>
          <p:nvPr>
            <p:ph type="body" sz="half" idx="4294967295"/>
          </p:nvPr>
        </p:nvSpPr>
        <p:spPr>
          <a:xfrm>
            <a:off x="9124749" y="2059806"/>
            <a:ext cx="3067251" cy="4344666"/>
          </a:xfrm>
          <a:prstGeom prst="rect">
            <a:avLst/>
          </a:prstGeom>
        </p:spPr>
        <p:txBody>
          <a:bodyPr>
            <a:noAutofit/>
          </a:bodyPr>
          <a:lstStyle/>
          <a:p>
            <a:pPr marL="0" indent="0" algn="just">
              <a:buNone/>
            </a:pPr>
            <a:endParaRPr lang="en-US" altLang="zh-TW" sz="2800" b="1" dirty="0"/>
          </a:p>
          <a:p>
            <a:pPr marL="0" indent="0" algn="just">
              <a:buNone/>
            </a:pPr>
            <a:endParaRPr lang="en-US" altLang="zh-TW" sz="2800" b="1" dirty="0"/>
          </a:p>
          <a:p>
            <a:pPr marL="0" indent="0" algn="just">
              <a:buNone/>
            </a:pPr>
            <a:r>
              <a:rPr lang="zh-TW" altLang="en-US" sz="2800" b="1" dirty="0"/>
              <a:t>中国军队狙击日军</a:t>
            </a:r>
            <a:endParaRPr lang="en-US" altLang="zh-TW" sz="2800" dirty="0"/>
          </a:p>
          <a:p>
            <a:pPr marL="0" indent="0" algn="just">
              <a:buNone/>
            </a:pPr>
            <a:r>
              <a:rPr lang="en-US" altLang="zh-TW" sz="2800" dirty="0"/>
              <a:t>1931</a:t>
            </a:r>
            <a:r>
              <a:rPr lang="zh-TW" altLang="en-US" sz="2800" dirty="0"/>
              <a:t>年底，日军进攻东北各大城市。面对日军的侵略，东北军民奋起反抗。图为中国军队狙击日军火车的情形。</a:t>
            </a:r>
          </a:p>
        </p:txBody>
      </p:sp>
    </p:spTree>
    <p:extLst>
      <p:ext uri="{BB962C8B-B14F-4D97-AF65-F5344CB8AC3E}">
        <p14:creationId xmlns:p14="http://schemas.microsoft.com/office/powerpoint/2010/main" val="30330236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內容版面配置區 11"/>
          <p:cNvSpPr>
            <a:spLocks noGrp="1"/>
          </p:cNvSpPr>
          <p:nvPr>
            <p:ph idx="1"/>
          </p:nvPr>
        </p:nvSpPr>
        <p:spPr/>
        <p:txBody>
          <a:bodyPr/>
          <a:lstStyle/>
          <a:p>
            <a:endParaRPr lang="zh-TW" altLang="en-US"/>
          </a:p>
        </p:txBody>
      </p:sp>
      <p:sp>
        <p:nvSpPr>
          <p:cNvPr id="15" name="標題 1"/>
          <p:cNvSpPr>
            <a:spLocks noGrp="1"/>
          </p:cNvSpPr>
          <p:nvPr>
            <p:ph type="body" sz="half" idx="2"/>
          </p:nvPr>
        </p:nvSpPr>
        <p:spPr>
          <a:xfrm>
            <a:off x="165431" y="-2947"/>
            <a:ext cx="2904393" cy="6483575"/>
          </a:xfrm>
        </p:spPr>
        <p:txBody>
          <a:bodyPr>
            <a:noAutofit/>
          </a:bodyPr>
          <a:lstStyle/>
          <a:p>
            <a:pPr algn="just"/>
            <a:endParaRPr lang="en-US" altLang="zh-TW" sz="2400" dirty="0">
              <a:solidFill>
                <a:schemeClr val="tx1"/>
              </a:solidFill>
            </a:endParaRPr>
          </a:p>
          <a:p>
            <a:pPr algn="just"/>
            <a:r>
              <a:rPr lang="zh-TW" altLang="en-US" sz="2400" dirty="0">
                <a:solidFill>
                  <a:schemeClr val="tx1"/>
                </a:solidFill>
              </a:rPr>
              <a:t>九一八事变爆发后，国际联盟于</a:t>
            </a:r>
            <a:r>
              <a:rPr lang="en-US" altLang="zh-TW" sz="2400" dirty="0">
                <a:solidFill>
                  <a:schemeClr val="tx1"/>
                </a:solidFill>
              </a:rPr>
              <a:t>1931</a:t>
            </a:r>
            <a:r>
              <a:rPr lang="zh-TW" altLang="en-US" sz="2400" dirty="0">
                <a:solidFill>
                  <a:schemeClr val="tx1"/>
                </a:solidFill>
              </a:rPr>
              <a:t>年</a:t>
            </a:r>
            <a:r>
              <a:rPr lang="en-US" altLang="zh-TW" sz="2400" dirty="0">
                <a:solidFill>
                  <a:schemeClr val="tx1"/>
                </a:solidFill>
              </a:rPr>
              <a:t>10</a:t>
            </a:r>
            <a:r>
              <a:rPr lang="zh-TW" altLang="en-US" sz="2400" dirty="0">
                <a:solidFill>
                  <a:schemeClr val="tx1"/>
                </a:solidFill>
              </a:rPr>
              <a:t>月</a:t>
            </a:r>
            <a:r>
              <a:rPr lang="en-US" altLang="zh-TW" sz="2400" dirty="0">
                <a:solidFill>
                  <a:schemeClr val="tx1"/>
                </a:solidFill>
              </a:rPr>
              <a:t>15</a:t>
            </a:r>
            <a:r>
              <a:rPr lang="zh-TW" altLang="en-US" sz="2400" dirty="0">
                <a:solidFill>
                  <a:schemeClr val="tx1"/>
                </a:solidFill>
              </a:rPr>
              <a:t>日召开紧急会议，讨论中国代表施肇基（左边标示</a:t>
            </a:r>
            <a:r>
              <a:rPr lang="en-US" altLang="zh-TW" sz="2400" dirty="0">
                <a:solidFill>
                  <a:schemeClr val="tx1"/>
                </a:solidFill>
              </a:rPr>
              <a:t>8</a:t>
            </a:r>
            <a:r>
              <a:rPr lang="zh-TW" altLang="en-US" sz="2400" dirty="0">
                <a:solidFill>
                  <a:schemeClr val="tx1"/>
                </a:solidFill>
              </a:rPr>
              <a:t>号者）所提出谴责日本的侵略案。</a:t>
            </a:r>
            <a:r>
              <a:rPr lang="zh-TW" altLang="en-US" sz="2400" b="1" dirty="0">
                <a:solidFill>
                  <a:schemeClr val="tx1"/>
                </a:solidFill>
              </a:rPr>
              <a:t>国际联盟经调查及讨论后决议日本入侵中国东北的军事行动并不合法。其后，日本退出国际联盟，并加紧侵华的步伐。</a:t>
            </a:r>
          </a:p>
        </p:txBody>
      </p:sp>
      <p:pic>
        <p:nvPicPr>
          <p:cNvPr id="9" name="Picture 2" descr="E:\images\pic\A07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7199" y="374425"/>
            <a:ext cx="8777937" cy="6084433"/>
          </a:xfrm>
          <a:prstGeom prst="rect">
            <a:avLst/>
          </a:prstGeom>
          <a:noFill/>
          <a:extLst>
            <a:ext uri="{909E8E84-426E-40DD-AFC4-6F175D3DCCD1}">
              <a14:hiddenFill xmlns:a14="http://schemas.microsoft.com/office/drawing/2010/main">
                <a:solidFill>
                  <a:srgbClr val="FFFFFF"/>
                </a:solidFill>
              </a14:hiddenFill>
            </a:ext>
          </a:extLst>
        </p:spPr>
      </p:pic>
      <p:sp>
        <p:nvSpPr>
          <p:cNvPr id="14" name="矩形 13"/>
          <p:cNvSpPr/>
          <p:nvPr/>
        </p:nvSpPr>
        <p:spPr>
          <a:xfrm>
            <a:off x="3412096" y="2743200"/>
            <a:ext cx="826076" cy="1741714"/>
          </a:xfrm>
          <a:prstGeom prst="rect">
            <a:avLst/>
          </a:prstGeom>
          <a:noFill/>
          <a:ln>
            <a:solidFill>
              <a:srgbClr val="E0F6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3965217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線接點 8"/>
          <p:cNvCxnSpPr/>
          <p:nvPr/>
        </p:nvCxnSpPr>
        <p:spPr>
          <a:xfrm>
            <a:off x="1430962" y="3412107"/>
            <a:ext cx="10123728" cy="60766"/>
          </a:xfrm>
          <a:prstGeom prst="line">
            <a:avLst/>
          </a:prstGeom>
          <a:ln w="76200"/>
          <a:scene3d>
            <a:camera prst="orthographicFront"/>
            <a:lightRig rig="threePt" dir="t"/>
          </a:scene3d>
          <a:sp3d>
            <a:bevelT/>
          </a:sp3d>
        </p:spPr>
        <p:style>
          <a:lnRef idx="3">
            <a:schemeClr val="dk1"/>
          </a:lnRef>
          <a:fillRef idx="0">
            <a:schemeClr val="dk1"/>
          </a:fillRef>
          <a:effectRef idx="2">
            <a:schemeClr val="dk1"/>
          </a:effectRef>
          <a:fontRef idx="minor">
            <a:schemeClr val="tx1"/>
          </a:fontRef>
        </p:style>
      </p:cxnSp>
      <p:pic>
        <p:nvPicPr>
          <p:cNvPr id="15" name="圖片 14"/>
          <p:cNvPicPr>
            <a:picLocks noChangeAspect="1"/>
          </p:cNvPicPr>
          <p:nvPr/>
        </p:nvPicPr>
        <p:blipFill>
          <a:blip r:embed="rId3" cstate="print">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194893" y="3158970"/>
            <a:ext cx="506659" cy="588032"/>
          </a:xfrm>
          <a:prstGeom prst="rect">
            <a:avLst/>
          </a:prstGeom>
        </p:spPr>
      </p:pic>
      <p:pic>
        <p:nvPicPr>
          <p:cNvPr id="20" name="圖片 19"/>
          <p:cNvPicPr>
            <a:picLocks noChangeAspect="1"/>
          </p:cNvPicPr>
          <p:nvPr/>
        </p:nvPicPr>
        <p:blipFill>
          <a:blip r:embed="rId4">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2061920" y="3158970"/>
            <a:ext cx="505671" cy="586578"/>
          </a:xfrm>
          <a:prstGeom prst="rect">
            <a:avLst/>
          </a:prstGeom>
        </p:spPr>
      </p:pic>
      <p:pic>
        <p:nvPicPr>
          <p:cNvPr id="24" name="圖片 23"/>
          <p:cNvPicPr>
            <a:picLocks noChangeAspect="1"/>
          </p:cNvPicPr>
          <p:nvPr/>
        </p:nvPicPr>
        <p:blipFill>
          <a:blip r:embed="rId4">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2896514" y="3148027"/>
            <a:ext cx="505671" cy="586578"/>
          </a:xfrm>
          <a:prstGeom prst="rect">
            <a:avLst/>
          </a:prstGeom>
        </p:spPr>
      </p:pic>
      <p:pic>
        <p:nvPicPr>
          <p:cNvPr id="36" name="圖片 35"/>
          <p:cNvPicPr>
            <a:picLocks noChangeAspect="1"/>
          </p:cNvPicPr>
          <p:nvPr/>
        </p:nvPicPr>
        <p:blipFill>
          <a:blip r:embed="rId4">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219380" y="3158793"/>
            <a:ext cx="505671" cy="586578"/>
          </a:xfrm>
          <a:prstGeom prst="rect">
            <a:avLst/>
          </a:prstGeom>
        </p:spPr>
      </p:pic>
      <p:pic>
        <p:nvPicPr>
          <p:cNvPr id="45" name="圖片 44"/>
          <p:cNvPicPr>
            <a:picLocks noChangeAspect="1"/>
          </p:cNvPicPr>
          <p:nvPr/>
        </p:nvPicPr>
        <p:blipFill>
          <a:blip r:embed="rId4">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1248147" y="3177266"/>
            <a:ext cx="505671" cy="586578"/>
          </a:xfrm>
          <a:prstGeom prst="rect">
            <a:avLst/>
          </a:prstGeom>
        </p:spPr>
      </p:pic>
      <p:sp>
        <p:nvSpPr>
          <p:cNvPr id="5" name="文字方塊 4"/>
          <p:cNvSpPr txBox="1"/>
          <p:nvPr/>
        </p:nvSpPr>
        <p:spPr>
          <a:xfrm>
            <a:off x="828640" y="2146962"/>
            <a:ext cx="1415772" cy="1015663"/>
          </a:xfrm>
          <a:prstGeom prst="rect">
            <a:avLst/>
          </a:prstGeom>
          <a:noFill/>
        </p:spPr>
        <p:txBody>
          <a:bodyPr wrap="none" rtlCol="0">
            <a:spAutoFit/>
          </a:bodyPr>
          <a:lstStyle/>
          <a:p>
            <a:pPr algn="ctr"/>
            <a:r>
              <a:rPr lang="en-US" altLang="zh-TW" sz="2800" b="1" dirty="0">
                <a:latin typeface="Arial Black" panose="020B0A04020102020204" pitchFamily="34" charset="0"/>
              </a:rPr>
              <a:t>1931</a:t>
            </a:r>
          </a:p>
          <a:p>
            <a:pPr algn="ctr"/>
            <a:r>
              <a:rPr lang="zh-TW" altLang="en-US" sz="1600" b="1" dirty="0"/>
              <a:t>九一八事变</a:t>
            </a:r>
            <a:endParaRPr lang="en-US" altLang="zh-TW" sz="1600" b="1" dirty="0"/>
          </a:p>
          <a:p>
            <a:pPr algn="ctr"/>
            <a:r>
              <a:rPr lang="zh-TW" altLang="en-US" sz="1600" b="1" dirty="0"/>
              <a:t>日本侵略东北</a:t>
            </a:r>
          </a:p>
        </p:txBody>
      </p:sp>
      <p:sp>
        <p:nvSpPr>
          <p:cNvPr id="46" name="文字方塊 45"/>
          <p:cNvSpPr txBox="1"/>
          <p:nvPr/>
        </p:nvSpPr>
        <p:spPr>
          <a:xfrm>
            <a:off x="4451243" y="2146962"/>
            <a:ext cx="4083169" cy="1015663"/>
          </a:xfrm>
          <a:prstGeom prst="rect">
            <a:avLst/>
          </a:prstGeom>
          <a:noFill/>
        </p:spPr>
        <p:txBody>
          <a:bodyPr wrap="none" rtlCol="0">
            <a:spAutoFit/>
          </a:bodyPr>
          <a:lstStyle/>
          <a:p>
            <a:pPr algn="ctr"/>
            <a:r>
              <a:rPr lang="en-US" altLang="zh-TW" sz="2800" b="1" dirty="0">
                <a:latin typeface="Arial Black" panose="020B0A04020102020204" pitchFamily="34" charset="0"/>
              </a:rPr>
              <a:t>1937</a:t>
            </a:r>
          </a:p>
          <a:p>
            <a:pPr algn="ctr"/>
            <a:r>
              <a:rPr lang="zh-TW" altLang="en-US" sz="1600" b="1" dirty="0"/>
              <a:t>七七事变，日本侵略上海、北平、天津等地</a:t>
            </a:r>
            <a:endParaRPr lang="en-US" altLang="zh-TW" sz="1600" b="1" dirty="0"/>
          </a:p>
          <a:p>
            <a:pPr algn="ctr"/>
            <a:r>
              <a:rPr lang="en-US" altLang="zh-TW" sz="1600" b="1" dirty="0"/>
              <a:t>12</a:t>
            </a:r>
            <a:r>
              <a:rPr lang="zh-TW" altLang="en-US" sz="1600" b="1" dirty="0"/>
              <a:t>月侵占南京，进行南京大屠杀</a:t>
            </a:r>
          </a:p>
        </p:txBody>
      </p:sp>
      <p:sp>
        <p:nvSpPr>
          <p:cNvPr id="47" name="文字方塊 46"/>
          <p:cNvSpPr txBox="1"/>
          <p:nvPr/>
        </p:nvSpPr>
        <p:spPr>
          <a:xfrm>
            <a:off x="1299092" y="3726155"/>
            <a:ext cx="2031325" cy="1508105"/>
          </a:xfrm>
          <a:prstGeom prst="rect">
            <a:avLst/>
          </a:prstGeom>
          <a:noFill/>
        </p:spPr>
        <p:txBody>
          <a:bodyPr wrap="none" rtlCol="0">
            <a:spAutoFit/>
          </a:bodyPr>
          <a:lstStyle/>
          <a:p>
            <a:pPr algn="ctr"/>
            <a:r>
              <a:rPr lang="en-US" altLang="zh-TW" sz="2800" b="1" dirty="0">
                <a:latin typeface="Arial Black" panose="020B0A04020102020204" pitchFamily="34" charset="0"/>
              </a:rPr>
              <a:t>1932</a:t>
            </a:r>
          </a:p>
          <a:p>
            <a:pPr algn="ctr"/>
            <a:r>
              <a:rPr lang="zh-TW" altLang="en-US" sz="1600" b="1" dirty="0"/>
              <a:t>一二八事变</a:t>
            </a:r>
            <a:endParaRPr lang="en-US" altLang="zh-TW" sz="1600" b="1" dirty="0"/>
          </a:p>
          <a:p>
            <a:pPr algn="ctr"/>
            <a:r>
              <a:rPr lang="zh-TW" altLang="en-US" sz="1600" b="1" dirty="0"/>
              <a:t>日本侵略上海</a:t>
            </a:r>
            <a:endParaRPr lang="en-US" altLang="zh-TW" sz="1600" b="1" dirty="0"/>
          </a:p>
          <a:p>
            <a:pPr algn="ctr"/>
            <a:r>
              <a:rPr lang="zh-TW" altLang="en-US" sz="1600" b="1" dirty="0"/>
              <a:t>其后扶植「满洲国」</a:t>
            </a:r>
            <a:endParaRPr lang="en-US" altLang="zh-TW" sz="1600" b="1" dirty="0"/>
          </a:p>
          <a:p>
            <a:pPr algn="ctr"/>
            <a:r>
              <a:rPr lang="zh-TW" altLang="en-US" sz="1600" b="1" dirty="0"/>
              <a:t>傀儡政权</a:t>
            </a:r>
          </a:p>
        </p:txBody>
      </p:sp>
      <p:sp>
        <p:nvSpPr>
          <p:cNvPr id="49" name="文字方塊 48"/>
          <p:cNvSpPr txBox="1"/>
          <p:nvPr/>
        </p:nvSpPr>
        <p:spPr>
          <a:xfrm>
            <a:off x="2328323" y="2143211"/>
            <a:ext cx="1826141" cy="1046440"/>
          </a:xfrm>
          <a:prstGeom prst="rect">
            <a:avLst/>
          </a:prstGeom>
          <a:noFill/>
        </p:spPr>
        <p:txBody>
          <a:bodyPr wrap="none" rtlCol="0">
            <a:spAutoFit/>
          </a:bodyPr>
          <a:lstStyle/>
          <a:p>
            <a:pPr algn="ctr"/>
            <a:r>
              <a:rPr lang="en-US" altLang="zh-TW" sz="2800" b="1" dirty="0">
                <a:latin typeface="Arial Black" panose="020B0A04020102020204" pitchFamily="34" charset="0"/>
              </a:rPr>
              <a:t>1933</a:t>
            </a:r>
          </a:p>
          <a:p>
            <a:pPr algn="ctr"/>
            <a:r>
              <a:rPr lang="zh-TW" altLang="en-US" sz="1600" b="1" dirty="0"/>
              <a:t>日本攻占山海关、</a:t>
            </a:r>
            <a:endParaRPr lang="en-US" altLang="zh-TW" sz="1600" b="1" dirty="0"/>
          </a:p>
          <a:p>
            <a:pPr algn="ctr"/>
            <a:r>
              <a:rPr lang="zh-TW" altLang="en-US" sz="1600" b="1" dirty="0"/>
              <a:t>长城、热河等地</a:t>
            </a:r>
          </a:p>
        </p:txBody>
      </p:sp>
      <p:sp>
        <p:nvSpPr>
          <p:cNvPr id="50" name="文字方塊 49"/>
          <p:cNvSpPr txBox="1"/>
          <p:nvPr/>
        </p:nvSpPr>
        <p:spPr>
          <a:xfrm>
            <a:off x="6502340" y="3765313"/>
            <a:ext cx="1620957" cy="1046440"/>
          </a:xfrm>
          <a:prstGeom prst="rect">
            <a:avLst/>
          </a:prstGeom>
          <a:noFill/>
        </p:spPr>
        <p:txBody>
          <a:bodyPr wrap="none" rtlCol="0">
            <a:spAutoFit/>
          </a:bodyPr>
          <a:lstStyle/>
          <a:p>
            <a:pPr algn="ctr"/>
            <a:r>
              <a:rPr lang="en-US" altLang="zh-TW" sz="2800" b="1" dirty="0">
                <a:latin typeface="Arial Black" panose="020B0A04020102020204" pitchFamily="34" charset="0"/>
              </a:rPr>
              <a:t>1938</a:t>
            </a:r>
          </a:p>
          <a:p>
            <a:pPr algn="ctr"/>
            <a:r>
              <a:rPr lang="zh-TW" altLang="en-US" sz="1600" b="1" dirty="0"/>
              <a:t>日本侵略华中、</a:t>
            </a:r>
            <a:endParaRPr lang="en-US" altLang="zh-TW" sz="1600" b="1" dirty="0"/>
          </a:p>
          <a:p>
            <a:pPr algn="ctr"/>
            <a:r>
              <a:rPr lang="zh-TW" altLang="en-US" sz="1600" b="1" dirty="0"/>
              <a:t>华南地区</a:t>
            </a:r>
          </a:p>
        </p:txBody>
      </p:sp>
      <p:pic>
        <p:nvPicPr>
          <p:cNvPr id="52" name="圖片 51"/>
          <p:cNvPicPr>
            <a:picLocks noChangeAspect="1"/>
          </p:cNvPicPr>
          <p:nvPr/>
        </p:nvPicPr>
        <p:blipFill>
          <a:blip r:embed="rId4">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059984" y="3165227"/>
            <a:ext cx="505671" cy="586578"/>
          </a:xfrm>
          <a:prstGeom prst="rect">
            <a:avLst/>
          </a:prstGeom>
        </p:spPr>
      </p:pic>
      <p:sp>
        <p:nvSpPr>
          <p:cNvPr id="53" name="文字方塊 52"/>
          <p:cNvSpPr txBox="1"/>
          <p:nvPr/>
        </p:nvSpPr>
        <p:spPr>
          <a:xfrm>
            <a:off x="10541128" y="2143211"/>
            <a:ext cx="1620957" cy="1015663"/>
          </a:xfrm>
          <a:prstGeom prst="rect">
            <a:avLst/>
          </a:prstGeom>
          <a:noFill/>
        </p:spPr>
        <p:txBody>
          <a:bodyPr wrap="none" rtlCol="0">
            <a:spAutoFit/>
          </a:bodyPr>
          <a:lstStyle/>
          <a:p>
            <a:pPr algn="ctr"/>
            <a:r>
              <a:rPr lang="en-US" altLang="zh-TW" sz="2800" b="1" dirty="0">
                <a:latin typeface="Arial Black" panose="020B0A04020102020204" pitchFamily="34" charset="0"/>
              </a:rPr>
              <a:t>1945</a:t>
            </a:r>
          </a:p>
          <a:p>
            <a:pPr algn="ctr"/>
            <a:r>
              <a:rPr lang="zh-TW" altLang="en-US" sz="1600" b="1" dirty="0"/>
              <a:t>日本无条件投降</a:t>
            </a:r>
            <a:endParaRPr lang="en-US" altLang="zh-TW" sz="1600" b="1" dirty="0"/>
          </a:p>
          <a:p>
            <a:pPr algn="ctr"/>
            <a:r>
              <a:rPr lang="zh-TW" altLang="en-US" sz="1600" b="1" dirty="0"/>
              <a:t>中国抗战胜利</a:t>
            </a:r>
            <a:endParaRPr lang="en-US" altLang="zh-TW" sz="1600" b="1" dirty="0"/>
          </a:p>
        </p:txBody>
      </p:sp>
      <p:sp>
        <p:nvSpPr>
          <p:cNvPr id="10" name="文字方塊 9"/>
          <p:cNvSpPr txBox="1"/>
          <p:nvPr/>
        </p:nvSpPr>
        <p:spPr>
          <a:xfrm>
            <a:off x="927037" y="448588"/>
            <a:ext cx="8842603" cy="707886"/>
          </a:xfrm>
          <a:prstGeom prst="rect">
            <a:avLst/>
          </a:prstGeom>
          <a:noFill/>
        </p:spPr>
        <p:txBody>
          <a:bodyPr wrap="square" rtlCol="0">
            <a:spAutoFit/>
          </a:bodyPr>
          <a:lstStyle/>
          <a:p>
            <a:r>
              <a:rPr lang="zh-TW" altLang="en-US" sz="4000" b="1" dirty="0"/>
              <a:t>日本侵略中国事件</a:t>
            </a:r>
            <a:r>
              <a:rPr lang="zh-TW" altLang="en-US" sz="2400" dirty="0"/>
              <a:t>（</a:t>
            </a:r>
            <a:r>
              <a:rPr lang="en-US" altLang="zh-TW" sz="2400" dirty="0"/>
              <a:t>1931</a:t>
            </a:r>
            <a:r>
              <a:rPr lang="zh-TW" altLang="en-US" sz="2400" dirty="0"/>
              <a:t>年以后较重大事件举隅）</a:t>
            </a:r>
          </a:p>
        </p:txBody>
      </p:sp>
      <p:sp>
        <p:nvSpPr>
          <p:cNvPr id="12" name="摺角紙張 11"/>
          <p:cNvSpPr/>
          <p:nvPr/>
        </p:nvSpPr>
        <p:spPr>
          <a:xfrm>
            <a:off x="8771438" y="3726155"/>
            <a:ext cx="3307431" cy="3008942"/>
          </a:xfrm>
          <a:prstGeom prst="foldedCorner">
            <a:avLst>
              <a:gd name="adj" fmla="val 30667"/>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t" anchorCtr="0"/>
          <a:lstStyle/>
          <a:p>
            <a:pPr algn="ctr"/>
            <a:r>
              <a:rPr lang="zh-TW" altLang="en-US" sz="3000" dirty="0"/>
              <a:t>日本侵华使中国军民惨遭战祸伤害，</a:t>
            </a:r>
            <a:r>
              <a:rPr lang="zh-TW" altLang="en-US" sz="4400" b="1" dirty="0">
                <a:solidFill>
                  <a:srgbClr val="FF0000"/>
                </a:solidFill>
              </a:rPr>
              <a:t>国家蒙受</a:t>
            </a:r>
            <a:endParaRPr lang="en-US" altLang="zh-TW" sz="4400" b="1" dirty="0">
              <a:solidFill>
                <a:srgbClr val="FF0000"/>
              </a:solidFill>
            </a:endParaRPr>
          </a:p>
          <a:p>
            <a:pPr algn="ctr"/>
            <a:r>
              <a:rPr lang="zh-TW" altLang="en-US" sz="4400" b="1" dirty="0">
                <a:solidFill>
                  <a:srgbClr val="FF0000"/>
                </a:solidFill>
              </a:rPr>
              <a:t>巨大耻辱</a:t>
            </a:r>
            <a:endParaRPr lang="en-US" altLang="zh-TW" sz="4400" b="1" dirty="0">
              <a:solidFill>
                <a:srgbClr val="FF0000"/>
              </a:solidFill>
            </a:endParaRPr>
          </a:p>
        </p:txBody>
      </p:sp>
      <p:pic>
        <p:nvPicPr>
          <p:cNvPr id="19" name="圖片 18"/>
          <p:cNvPicPr>
            <a:picLocks noChangeAspect="1"/>
          </p:cNvPicPr>
          <p:nvPr/>
        </p:nvPicPr>
        <p:blipFill>
          <a:blip r:embed="rId4">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376804" y="3148027"/>
            <a:ext cx="505671" cy="586578"/>
          </a:xfrm>
          <a:prstGeom prst="rect">
            <a:avLst/>
          </a:prstGeom>
        </p:spPr>
      </p:pic>
      <p:sp>
        <p:nvSpPr>
          <p:cNvPr id="21" name="文字方塊 20"/>
          <p:cNvSpPr txBox="1"/>
          <p:nvPr/>
        </p:nvSpPr>
        <p:spPr>
          <a:xfrm>
            <a:off x="4667731" y="3759729"/>
            <a:ext cx="1826142" cy="1015663"/>
          </a:xfrm>
          <a:prstGeom prst="rect">
            <a:avLst/>
          </a:prstGeom>
          <a:noFill/>
        </p:spPr>
        <p:txBody>
          <a:bodyPr wrap="none" rtlCol="0">
            <a:spAutoFit/>
          </a:bodyPr>
          <a:lstStyle/>
          <a:p>
            <a:pPr algn="ctr"/>
            <a:r>
              <a:rPr lang="en-US" altLang="zh-TW" sz="2800" b="1" dirty="0">
                <a:latin typeface="Arial Black" panose="020B0A04020102020204" pitchFamily="34" charset="0"/>
              </a:rPr>
              <a:t>1936</a:t>
            </a:r>
          </a:p>
          <a:p>
            <a:pPr algn="ctr"/>
            <a:r>
              <a:rPr lang="zh-TW" altLang="en-US" sz="1600" b="1" dirty="0"/>
              <a:t>日本策动</a:t>
            </a:r>
            <a:endParaRPr lang="en-US" altLang="zh-TW" sz="1600" b="1" dirty="0"/>
          </a:p>
          <a:p>
            <a:pPr algn="ctr"/>
            <a:r>
              <a:rPr lang="zh-TW" altLang="en-US" sz="1600" b="1" dirty="0"/>
              <a:t>「华北五省自治」</a:t>
            </a:r>
          </a:p>
        </p:txBody>
      </p:sp>
    </p:spTree>
    <p:extLst>
      <p:ext uri="{BB962C8B-B14F-4D97-AF65-F5344CB8AC3E}">
        <p14:creationId xmlns:p14="http://schemas.microsoft.com/office/powerpoint/2010/main" val="30617917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線接點 8"/>
          <p:cNvCxnSpPr/>
          <p:nvPr/>
        </p:nvCxnSpPr>
        <p:spPr>
          <a:xfrm>
            <a:off x="1430962" y="3412107"/>
            <a:ext cx="10123728" cy="60766"/>
          </a:xfrm>
          <a:prstGeom prst="line">
            <a:avLst/>
          </a:prstGeom>
          <a:ln w="76200"/>
          <a:scene3d>
            <a:camera prst="orthographicFront"/>
            <a:lightRig rig="threePt" dir="t"/>
          </a:scene3d>
          <a:sp3d>
            <a:bevelT/>
          </a:sp3d>
        </p:spPr>
        <p:style>
          <a:lnRef idx="3">
            <a:schemeClr val="dk1"/>
          </a:lnRef>
          <a:fillRef idx="0">
            <a:schemeClr val="dk1"/>
          </a:fillRef>
          <a:effectRef idx="2">
            <a:schemeClr val="dk1"/>
          </a:effectRef>
          <a:fontRef idx="minor">
            <a:schemeClr val="tx1"/>
          </a:fontRef>
        </p:style>
      </p:cxnSp>
      <p:pic>
        <p:nvPicPr>
          <p:cNvPr id="15" name="圖片 14"/>
          <p:cNvPicPr>
            <a:picLocks noChangeAspect="1"/>
          </p:cNvPicPr>
          <p:nvPr/>
        </p:nvPicPr>
        <p:blipFill>
          <a:blip r:embed="rId3" cstate="print">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194893" y="3158970"/>
            <a:ext cx="506659" cy="588032"/>
          </a:xfrm>
          <a:prstGeom prst="rect">
            <a:avLst/>
          </a:prstGeom>
        </p:spPr>
      </p:pic>
      <p:pic>
        <p:nvPicPr>
          <p:cNvPr id="20" name="圖片 19"/>
          <p:cNvPicPr>
            <a:picLocks noChangeAspect="1"/>
          </p:cNvPicPr>
          <p:nvPr/>
        </p:nvPicPr>
        <p:blipFill>
          <a:blip r:embed="rId4">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2061920" y="3158970"/>
            <a:ext cx="505671" cy="586578"/>
          </a:xfrm>
          <a:prstGeom prst="rect">
            <a:avLst/>
          </a:prstGeom>
        </p:spPr>
      </p:pic>
      <p:pic>
        <p:nvPicPr>
          <p:cNvPr id="24" name="圖片 23"/>
          <p:cNvPicPr>
            <a:picLocks noChangeAspect="1"/>
          </p:cNvPicPr>
          <p:nvPr/>
        </p:nvPicPr>
        <p:blipFill>
          <a:blip r:embed="rId4">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2896514" y="3148027"/>
            <a:ext cx="505671" cy="586578"/>
          </a:xfrm>
          <a:prstGeom prst="rect">
            <a:avLst/>
          </a:prstGeom>
        </p:spPr>
      </p:pic>
      <p:pic>
        <p:nvPicPr>
          <p:cNvPr id="28" name="圖片 27"/>
          <p:cNvPicPr>
            <a:picLocks noChangeAspect="1"/>
          </p:cNvPicPr>
          <p:nvPr/>
        </p:nvPicPr>
        <p:blipFill>
          <a:blip r:embed="rId4">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3726642" y="3145759"/>
            <a:ext cx="505671" cy="586578"/>
          </a:xfrm>
          <a:prstGeom prst="rect">
            <a:avLst/>
          </a:prstGeom>
        </p:spPr>
      </p:pic>
      <p:pic>
        <p:nvPicPr>
          <p:cNvPr id="36" name="圖片 35"/>
          <p:cNvPicPr>
            <a:picLocks noChangeAspect="1"/>
          </p:cNvPicPr>
          <p:nvPr/>
        </p:nvPicPr>
        <p:blipFill>
          <a:blip r:embed="rId4">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219380" y="3158793"/>
            <a:ext cx="505671" cy="586578"/>
          </a:xfrm>
          <a:prstGeom prst="rect">
            <a:avLst/>
          </a:prstGeom>
        </p:spPr>
      </p:pic>
      <p:pic>
        <p:nvPicPr>
          <p:cNvPr id="45" name="圖片 44"/>
          <p:cNvPicPr>
            <a:picLocks noChangeAspect="1"/>
          </p:cNvPicPr>
          <p:nvPr/>
        </p:nvPicPr>
        <p:blipFill>
          <a:blip r:embed="rId4">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1248147" y="3177266"/>
            <a:ext cx="505671" cy="586578"/>
          </a:xfrm>
          <a:prstGeom prst="rect">
            <a:avLst/>
          </a:prstGeom>
        </p:spPr>
      </p:pic>
      <p:sp>
        <p:nvSpPr>
          <p:cNvPr id="5" name="文字方塊 4"/>
          <p:cNvSpPr txBox="1"/>
          <p:nvPr/>
        </p:nvSpPr>
        <p:spPr>
          <a:xfrm>
            <a:off x="828641" y="2146962"/>
            <a:ext cx="1415772" cy="1015663"/>
          </a:xfrm>
          <a:prstGeom prst="rect">
            <a:avLst/>
          </a:prstGeom>
          <a:noFill/>
        </p:spPr>
        <p:txBody>
          <a:bodyPr wrap="none" rtlCol="0">
            <a:spAutoFit/>
          </a:bodyPr>
          <a:lstStyle/>
          <a:p>
            <a:pPr algn="ctr"/>
            <a:r>
              <a:rPr lang="en-US" altLang="zh-TW" sz="2800" b="1" dirty="0">
                <a:solidFill>
                  <a:srgbClr val="FF0000"/>
                </a:solidFill>
                <a:latin typeface="Arial Black" panose="020B0A04020102020204" pitchFamily="34" charset="0"/>
              </a:rPr>
              <a:t>1931</a:t>
            </a:r>
          </a:p>
          <a:p>
            <a:pPr algn="ctr"/>
            <a:r>
              <a:rPr lang="zh-TW" altLang="en-US" sz="1600" b="1" dirty="0">
                <a:solidFill>
                  <a:srgbClr val="FF0000"/>
                </a:solidFill>
              </a:rPr>
              <a:t>九一八事变</a:t>
            </a:r>
            <a:endParaRPr lang="en-US" altLang="zh-TW" sz="1600" b="1" dirty="0">
              <a:solidFill>
                <a:srgbClr val="FF0000"/>
              </a:solidFill>
            </a:endParaRPr>
          </a:p>
          <a:p>
            <a:pPr algn="ctr"/>
            <a:r>
              <a:rPr lang="zh-TW" altLang="en-US" sz="1600" b="1" dirty="0">
                <a:solidFill>
                  <a:srgbClr val="FF0000"/>
                </a:solidFill>
              </a:rPr>
              <a:t>日本侵略东北</a:t>
            </a:r>
          </a:p>
        </p:txBody>
      </p:sp>
      <p:sp>
        <p:nvSpPr>
          <p:cNvPr id="49" name="文字方塊 48"/>
          <p:cNvSpPr txBox="1"/>
          <p:nvPr/>
        </p:nvSpPr>
        <p:spPr>
          <a:xfrm>
            <a:off x="2328323" y="2143211"/>
            <a:ext cx="1826141" cy="1046440"/>
          </a:xfrm>
          <a:prstGeom prst="rect">
            <a:avLst/>
          </a:prstGeom>
          <a:noFill/>
        </p:spPr>
        <p:txBody>
          <a:bodyPr wrap="none" rtlCol="0">
            <a:spAutoFit/>
          </a:bodyPr>
          <a:lstStyle/>
          <a:p>
            <a:pPr algn="ctr"/>
            <a:r>
              <a:rPr lang="en-US" altLang="zh-TW" sz="2800" b="1" dirty="0">
                <a:solidFill>
                  <a:schemeClr val="bg1">
                    <a:lumMod val="65000"/>
                  </a:schemeClr>
                </a:solidFill>
                <a:latin typeface="Arial Black" panose="020B0A04020102020204" pitchFamily="34" charset="0"/>
              </a:rPr>
              <a:t>1933</a:t>
            </a:r>
          </a:p>
          <a:p>
            <a:pPr algn="ctr"/>
            <a:r>
              <a:rPr lang="zh-TW" altLang="en-US" sz="1600" b="1" dirty="0">
                <a:solidFill>
                  <a:schemeClr val="bg1">
                    <a:lumMod val="65000"/>
                  </a:schemeClr>
                </a:solidFill>
              </a:rPr>
              <a:t>日本攻占山海关、</a:t>
            </a:r>
            <a:endParaRPr lang="en-US" altLang="zh-TW" sz="1600" b="1" dirty="0">
              <a:solidFill>
                <a:schemeClr val="bg1">
                  <a:lumMod val="65000"/>
                </a:schemeClr>
              </a:solidFill>
            </a:endParaRPr>
          </a:p>
          <a:p>
            <a:pPr algn="ctr"/>
            <a:r>
              <a:rPr lang="zh-TW" altLang="en-US" sz="1600" b="1" dirty="0">
                <a:solidFill>
                  <a:schemeClr val="bg1">
                    <a:lumMod val="65000"/>
                  </a:schemeClr>
                </a:solidFill>
              </a:rPr>
              <a:t>长城、热河等地</a:t>
            </a:r>
          </a:p>
        </p:txBody>
      </p:sp>
      <p:sp>
        <p:nvSpPr>
          <p:cNvPr id="50" name="文字方塊 49"/>
          <p:cNvSpPr txBox="1"/>
          <p:nvPr/>
        </p:nvSpPr>
        <p:spPr>
          <a:xfrm>
            <a:off x="6502340" y="3765313"/>
            <a:ext cx="1620957" cy="1046440"/>
          </a:xfrm>
          <a:prstGeom prst="rect">
            <a:avLst/>
          </a:prstGeom>
          <a:noFill/>
        </p:spPr>
        <p:txBody>
          <a:bodyPr wrap="none" rtlCol="0">
            <a:spAutoFit/>
          </a:bodyPr>
          <a:lstStyle/>
          <a:p>
            <a:pPr algn="ctr"/>
            <a:r>
              <a:rPr lang="en-US" altLang="zh-TW" sz="2800" b="1" dirty="0">
                <a:solidFill>
                  <a:schemeClr val="bg1">
                    <a:lumMod val="65000"/>
                  </a:schemeClr>
                </a:solidFill>
                <a:latin typeface="Arial Black" panose="020B0A04020102020204" pitchFamily="34" charset="0"/>
              </a:rPr>
              <a:t>1938</a:t>
            </a:r>
          </a:p>
          <a:p>
            <a:pPr algn="ctr"/>
            <a:r>
              <a:rPr lang="zh-TW" altLang="en-US" sz="1600" b="1" dirty="0">
                <a:solidFill>
                  <a:schemeClr val="bg1">
                    <a:lumMod val="65000"/>
                  </a:schemeClr>
                </a:solidFill>
              </a:rPr>
              <a:t>日本侵略华中、</a:t>
            </a:r>
            <a:endParaRPr lang="en-US" altLang="zh-TW" sz="1600" b="1" dirty="0">
              <a:solidFill>
                <a:schemeClr val="bg1">
                  <a:lumMod val="65000"/>
                </a:schemeClr>
              </a:solidFill>
            </a:endParaRPr>
          </a:p>
          <a:p>
            <a:pPr algn="ctr"/>
            <a:r>
              <a:rPr lang="zh-TW" altLang="en-US" sz="1600" b="1" dirty="0">
                <a:solidFill>
                  <a:schemeClr val="bg1">
                    <a:lumMod val="65000"/>
                  </a:schemeClr>
                </a:solidFill>
              </a:rPr>
              <a:t>华南地区</a:t>
            </a:r>
          </a:p>
        </p:txBody>
      </p:sp>
      <p:pic>
        <p:nvPicPr>
          <p:cNvPr id="52" name="圖片 51"/>
          <p:cNvPicPr>
            <a:picLocks noChangeAspect="1"/>
          </p:cNvPicPr>
          <p:nvPr/>
        </p:nvPicPr>
        <p:blipFill>
          <a:blip r:embed="rId4">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059984" y="3165227"/>
            <a:ext cx="505671" cy="586578"/>
          </a:xfrm>
          <a:prstGeom prst="rect">
            <a:avLst/>
          </a:prstGeom>
        </p:spPr>
      </p:pic>
      <p:sp>
        <p:nvSpPr>
          <p:cNvPr id="53" name="文字方塊 52"/>
          <p:cNvSpPr txBox="1"/>
          <p:nvPr/>
        </p:nvSpPr>
        <p:spPr>
          <a:xfrm>
            <a:off x="10571043" y="2131864"/>
            <a:ext cx="1620957" cy="1015663"/>
          </a:xfrm>
          <a:prstGeom prst="rect">
            <a:avLst/>
          </a:prstGeom>
          <a:noFill/>
        </p:spPr>
        <p:txBody>
          <a:bodyPr wrap="none" rtlCol="0">
            <a:spAutoFit/>
          </a:bodyPr>
          <a:lstStyle/>
          <a:p>
            <a:pPr algn="ctr"/>
            <a:r>
              <a:rPr lang="en-US" altLang="zh-TW" sz="2800" b="1" dirty="0">
                <a:solidFill>
                  <a:srgbClr val="0070C0"/>
                </a:solidFill>
                <a:latin typeface="Arial Black" panose="020B0A04020102020204" pitchFamily="34" charset="0"/>
              </a:rPr>
              <a:t>1945</a:t>
            </a:r>
          </a:p>
          <a:p>
            <a:pPr algn="ctr"/>
            <a:r>
              <a:rPr lang="zh-TW" altLang="en-US" sz="1600" b="1" dirty="0">
                <a:solidFill>
                  <a:srgbClr val="0070C0"/>
                </a:solidFill>
              </a:rPr>
              <a:t>日本无条件投降</a:t>
            </a:r>
          </a:p>
          <a:p>
            <a:pPr algn="ctr"/>
            <a:r>
              <a:rPr lang="zh-TW" altLang="en-US" sz="1600" b="1" dirty="0">
                <a:solidFill>
                  <a:srgbClr val="0070C0"/>
                </a:solidFill>
              </a:rPr>
              <a:t>中国抗战胜利</a:t>
            </a:r>
          </a:p>
        </p:txBody>
      </p:sp>
      <p:sp>
        <p:nvSpPr>
          <p:cNvPr id="10" name="文字方塊 9"/>
          <p:cNvSpPr txBox="1"/>
          <p:nvPr/>
        </p:nvSpPr>
        <p:spPr>
          <a:xfrm>
            <a:off x="927037" y="448588"/>
            <a:ext cx="8753991" cy="707886"/>
          </a:xfrm>
          <a:prstGeom prst="rect">
            <a:avLst/>
          </a:prstGeom>
          <a:noFill/>
        </p:spPr>
        <p:txBody>
          <a:bodyPr wrap="square" rtlCol="0">
            <a:spAutoFit/>
          </a:bodyPr>
          <a:lstStyle/>
          <a:p>
            <a:r>
              <a:rPr lang="zh-TW" altLang="en-US" sz="4000" b="1" dirty="0">
                <a:latin typeface="+mn-ea"/>
              </a:rPr>
              <a:t>日本侵略中国事件</a:t>
            </a:r>
            <a:r>
              <a:rPr lang="zh-TW" altLang="en-US" sz="2400" dirty="0"/>
              <a:t>（</a:t>
            </a:r>
            <a:r>
              <a:rPr lang="en-US" altLang="zh-TW" sz="2400" dirty="0"/>
              <a:t>1931</a:t>
            </a:r>
            <a:r>
              <a:rPr lang="zh-TW" altLang="en-US" sz="2400" dirty="0"/>
              <a:t>年以后较重大事件举隅）</a:t>
            </a:r>
          </a:p>
        </p:txBody>
      </p:sp>
      <p:sp>
        <p:nvSpPr>
          <p:cNvPr id="19" name="矩形 18"/>
          <p:cNvSpPr/>
          <p:nvPr/>
        </p:nvSpPr>
        <p:spPr>
          <a:xfrm>
            <a:off x="758681" y="5254202"/>
            <a:ext cx="7744193" cy="1569660"/>
          </a:xfrm>
          <a:prstGeom prst="rect">
            <a:avLst/>
          </a:prstGeom>
        </p:spPr>
        <p:txBody>
          <a:bodyPr wrap="square">
            <a:spAutoFit/>
          </a:bodyPr>
          <a:lstStyle/>
          <a:p>
            <a:r>
              <a:rPr lang="zh-TW" altLang="en-US" sz="2400" dirty="0">
                <a:latin typeface="+mn-ea"/>
              </a:rPr>
              <a:t>九一八事变揭开二十世纪日本侵华的序幕。自</a:t>
            </a:r>
            <a:r>
              <a:rPr lang="en-US" altLang="zh-TW" sz="2400" b="1" dirty="0">
                <a:solidFill>
                  <a:srgbClr val="FF0000"/>
                </a:solidFill>
                <a:latin typeface="+mn-ea"/>
              </a:rPr>
              <a:t>1931</a:t>
            </a:r>
            <a:r>
              <a:rPr lang="zh-TW" altLang="en-US" sz="2400" dirty="0">
                <a:latin typeface="+mn-ea"/>
              </a:rPr>
              <a:t>年九一八事变爆发起，至</a:t>
            </a:r>
            <a:r>
              <a:rPr lang="en-US" altLang="zh-TW" sz="2400" b="1" dirty="0">
                <a:latin typeface="+mn-ea"/>
              </a:rPr>
              <a:t>1937</a:t>
            </a:r>
            <a:r>
              <a:rPr lang="zh-TW" altLang="en-US" sz="2400" dirty="0">
                <a:latin typeface="+mn-ea"/>
              </a:rPr>
              <a:t>年中国人民团结抗日，八年全面抗战展开，至</a:t>
            </a:r>
            <a:r>
              <a:rPr lang="en-US" altLang="zh-TW" sz="2400" b="1" dirty="0">
                <a:solidFill>
                  <a:srgbClr val="0070C0"/>
                </a:solidFill>
                <a:latin typeface="+mn-ea"/>
              </a:rPr>
              <a:t>1945</a:t>
            </a:r>
            <a:r>
              <a:rPr lang="zh-TW" altLang="en-US" sz="2400" dirty="0">
                <a:latin typeface="+mn-ea"/>
              </a:rPr>
              <a:t>年取得胜利，日本宣告投降，中国经历</a:t>
            </a:r>
            <a:r>
              <a:rPr lang="zh-TW" altLang="en-US" sz="2400" b="1" u="sng" dirty="0">
                <a:latin typeface="+mn-ea"/>
              </a:rPr>
              <a:t>长达</a:t>
            </a:r>
            <a:r>
              <a:rPr lang="en-US" altLang="zh-TW" sz="2400" b="1" u="sng" dirty="0">
                <a:latin typeface="+mn-ea"/>
              </a:rPr>
              <a:t>14</a:t>
            </a:r>
            <a:r>
              <a:rPr lang="zh-TW" altLang="en-US" sz="2400" b="1" u="sng" dirty="0">
                <a:latin typeface="+mn-ea"/>
              </a:rPr>
              <a:t>年</a:t>
            </a:r>
            <a:r>
              <a:rPr lang="zh-TW" altLang="en-US" sz="2400" dirty="0">
                <a:latin typeface="+mn-ea"/>
              </a:rPr>
              <a:t>艰苦磨难的战争岁月。</a:t>
            </a:r>
            <a:endParaRPr lang="en-US" altLang="zh-TW" sz="2400" dirty="0">
              <a:latin typeface="+mn-ea"/>
            </a:endParaRPr>
          </a:p>
        </p:txBody>
      </p:sp>
      <p:sp>
        <p:nvSpPr>
          <p:cNvPr id="21" name="摺角紙張 20"/>
          <p:cNvSpPr/>
          <p:nvPr/>
        </p:nvSpPr>
        <p:spPr>
          <a:xfrm>
            <a:off x="8671231" y="3726155"/>
            <a:ext cx="3407637" cy="3025968"/>
          </a:xfrm>
          <a:prstGeom prst="foldedCorner">
            <a:avLst>
              <a:gd name="adj" fmla="val 30667"/>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ltLang="zh-TW" sz="3200" dirty="0"/>
          </a:p>
          <a:p>
            <a:pPr algn="ctr"/>
            <a:r>
              <a:rPr lang="zh-TW" altLang="en-US" sz="3200" dirty="0"/>
              <a:t>撞钟</a:t>
            </a:r>
            <a:r>
              <a:rPr lang="en-US" altLang="zh-TW" sz="3200" dirty="0"/>
              <a:t>14</a:t>
            </a:r>
            <a:r>
              <a:rPr lang="zh-TW" altLang="en-US" sz="3200" dirty="0"/>
              <a:t>下</a:t>
            </a:r>
            <a:endParaRPr lang="en-US" altLang="zh-TW" sz="3200" dirty="0"/>
          </a:p>
          <a:p>
            <a:pPr algn="ctr"/>
            <a:r>
              <a:rPr lang="zh-TW" altLang="en-US" sz="3200" b="1" dirty="0">
                <a:solidFill>
                  <a:srgbClr val="FF0000"/>
                </a:solidFill>
              </a:rPr>
              <a:t>寓意着中华民族</a:t>
            </a:r>
            <a:r>
              <a:rPr lang="en-US" altLang="zh-TW" sz="3200" b="1" dirty="0">
                <a:solidFill>
                  <a:srgbClr val="FF0000"/>
                </a:solidFill>
              </a:rPr>
              <a:t>14</a:t>
            </a:r>
            <a:r>
              <a:rPr lang="zh-TW" altLang="en-US" sz="3200" b="1" dirty="0">
                <a:solidFill>
                  <a:srgbClr val="FF0000"/>
                </a:solidFill>
              </a:rPr>
              <a:t>年奋勇抗日的艰辛历程</a:t>
            </a:r>
          </a:p>
        </p:txBody>
      </p:sp>
      <p:sp>
        <p:nvSpPr>
          <p:cNvPr id="25" name="文字方塊 24"/>
          <p:cNvSpPr txBox="1"/>
          <p:nvPr/>
        </p:nvSpPr>
        <p:spPr>
          <a:xfrm>
            <a:off x="1299092" y="3726155"/>
            <a:ext cx="2031325" cy="1508105"/>
          </a:xfrm>
          <a:prstGeom prst="rect">
            <a:avLst/>
          </a:prstGeom>
          <a:noFill/>
        </p:spPr>
        <p:txBody>
          <a:bodyPr wrap="none" rtlCol="0">
            <a:spAutoFit/>
          </a:bodyPr>
          <a:lstStyle/>
          <a:p>
            <a:pPr algn="ctr"/>
            <a:r>
              <a:rPr lang="en-US" altLang="zh-TW" sz="2800" b="1" dirty="0">
                <a:solidFill>
                  <a:schemeClr val="bg1">
                    <a:lumMod val="65000"/>
                  </a:schemeClr>
                </a:solidFill>
                <a:latin typeface="Arial Black" panose="020B0A04020102020204" pitchFamily="34" charset="0"/>
              </a:rPr>
              <a:t>1932</a:t>
            </a:r>
          </a:p>
          <a:p>
            <a:pPr algn="ctr"/>
            <a:r>
              <a:rPr lang="zh-TW" altLang="en-US" sz="1600" b="1" dirty="0">
                <a:solidFill>
                  <a:schemeClr val="bg1">
                    <a:lumMod val="65000"/>
                  </a:schemeClr>
                </a:solidFill>
              </a:rPr>
              <a:t>一二八事变</a:t>
            </a:r>
            <a:endParaRPr lang="en-US" altLang="zh-TW" sz="1600" b="1" dirty="0">
              <a:solidFill>
                <a:schemeClr val="bg1">
                  <a:lumMod val="65000"/>
                </a:schemeClr>
              </a:solidFill>
            </a:endParaRPr>
          </a:p>
          <a:p>
            <a:pPr algn="ctr"/>
            <a:r>
              <a:rPr lang="zh-TW" altLang="en-US" sz="1600" b="1" dirty="0">
                <a:solidFill>
                  <a:schemeClr val="bg1">
                    <a:lumMod val="65000"/>
                  </a:schemeClr>
                </a:solidFill>
              </a:rPr>
              <a:t>日本侵略上海</a:t>
            </a:r>
            <a:endParaRPr lang="en-US" altLang="zh-TW" sz="1600" b="1" dirty="0">
              <a:solidFill>
                <a:schemeClr val="bg1">
                  <a:lumMod val="65000"/>
                </a:schemeClr>
              </a:solidFill>
            </a:endParaRPr>
          </a:p>
          <a:p>
            <a:pPr algn="ctr"/>
            <a:r>
              <a:rPr lang="zh-TW" altLang="en-US" sz="1600" b="1" dirty="0">
                <a:solidFill>
                  <a:schemeClr val="bg1">
                    <a:lumMod val="65000"/>
                  </a:schemeClr>
                </a:solidFill>
              </a:rPr>
              <a:t>其后扶植「满洲国」</a:t>
            </a:r>
            <a:endParaRPr lang="en-US" altLang="zh-TW" sz="1600" b="1" dirty="0">
              <a:solidFill>
                <a:schemeClr val="bg1">
                  <a:lumMod val="65000"/>
                </a:schemeClr>
              </a:solidFill>
            </a:endParaRPr>
          </a:p>
          <a:p>
            <a:pPr algn="ctr"/>
            <a:r>
              <a:rPr lang="zh-TW" altLang="en-US" sz="1600" b="1" dirty="0">
                <a:solidFill>
                  <a:schemeClr val="bg1">
                    <a:lumMod val="65000"/>
                  </a:schemeClr>
                </a:solidFill>
              </a:rPr>
              <a:t>傀儡政权</a:t>
            </a:r>
          </a:p>
        </p:txBody>
      </p:sp>
      <p:sp>
        <p:nvSpPr>
          <p:cNvPr id="26" name="文字方塊 25"/>
          <p:cNvSpPr txBox="1"/>
          <p:nvPr/>
        </p:nvSpPr>
        <p:spPr>
          <a:xfrm>
            <a:off x="4425594" y="2146962"/>
            <a:ext cx="4134465" cy="1015663"/>
          </a:xfrm>
          <a:prstGeom prst="rect">
            <a:avLst/>
          </a:prstGeom>
          <a:noFill/>
        </p:spPr>
        <p:txBody>
          <a:bodyPr wrap="none" rtlCol="0">
            <a:spAutoFit/>
          </a:bodyPr>
          <a:lstStyle/>
          <a:p>
            <a:pPr algn="ctr"/>
            <a:r>
              <a:rPr lang="en-US" altLang="zh-TW" sz="2800" b="1" dirty="0">
                <a:latin typeface="Arial Black" panose="020B0A04020102020204" pitchFamily="34" charset="0"/>
              </a:rPr>
              <a:t>1937</a:t>
            </a:r>
          </a:p>
          <a:p>
            <a:pPr algn="ctr"/>
            <a:r>
              <a:rPr lang="zh-TW" altLang="en-US" sz="1600" b="1" dirty="0"/>
              <a:t>七七事变，日本侵略上海、北平、天津等地</a:t>
            </a:r>
            <a:endParaRPr lang="en-US" altLang="zh-TW" sz="1600" b="1" dirty="0"/>
          </a:p>
          <a:p>
            <a:pPr algn="ctr"/>
            <a:r>
              <a:rPr lang="en-US" altLang="zh-TW" sz="1600" b="1" dirty="0"/>
              <a:t>12</a:t>
            </a:r>
            <a:r>
              <a:rPr lang="zh-TW" altLang="en-US" sz="1600" b="1" dirty="0"/>
              <a:t>月侵占南京，进行南京大屠杀</a:t>
            </a:r>
          </a:p>
        </p:txBody>
      </p:sp>
      <p:pic>
        <p:nvPicPr>
          <p:cNvPr id="27" name="圖片 26"/>
          <p:cNvPicPr>
            <a:picLocks noChangeAspect="1"/>
          </p:cNvPicPr>
          <p:nvPr/>
        </p:nvPicPr>
        <p:blipFill>
          <a:blip r:embed="rId4">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376804" y="3148027"/>
            <a:ext cx="505671" cy="586578"/>
          </a:xfrm>
          <a:prstGeom prst="rect">
            <a:avLst/>
          </a:prstGeom>
        </p:spPr>
      </p:pic>
      <p:sp>
        <p:nvSpPr>
          <p:cNvPr id="29" name="文字方塊 28"/>
          <p:cNvSpPr txBox="1"/>
          <p:nvPr/>
        </p:nvSpPr>
        <p:spPr>
          <a:xfrm>
            <a:off x="4667731" y="3759729"/>
            <a:ext cx="1826142" cy="1015663"/>
          </a:xfrm>
          <a:prstGeom prst="rect">
            <a:avLst/>
          </a:prstGeom>
          <a:noFill/>
        </p:spPr>
        <p:txBody>
          <a:bodyPr wrap="none" rtlCol="0">
            <a:spAutoFit/>
          </a:bodyPr>
          <a:lstStyle/>
          <a:p>
            <a:pPr algn="ctr"/>
            <a:r>
              <a:rPr lang="en-US" altLang="zh-TW" sz="2800" b="1" dirty="0">
                <a:solidFill>
                  <a:schemeClr val="bg1">
                    <a:lumMod val="65000"/>
                  </a:schemeClr>
                </a:solidFill>
                <a:latin typeface="Arial Black" panose="020B0A04020102020204" pitchFamily="34" charset="0"/>
              </a:rPr>
              <a:t>1936</a:t>
            </a:r>
          </a:p>
          <a:p>
            <a:pPr algn="ctr"/>
            <a:r>
              <a:rPr lang="zh-TW" altLang="en-US" sz="1600" b="1" dirty="0">
                <a:solidFill>
                  <a:schemeClr val="bg1">
                    <a:lumMod val="65000"/>
                  </a:schemeClr>
                </a:solidFill>
              </a:rPr>
              <a:t>日本策动</a:t>
            </a:r>
            <a:endParaRPr lang="en-US" altLang="zh-TW" sz="1600" b="1" dirty="0">
              <a:solidFill>
                <a:schemeClr val="bg1">
                  <a:lumMod val="65000"/>
                </a:schemeClr>
              </a:solidFill>
            </a:endParaRPr>
          </a:p>
          <a:p>
            <a:pPr algn="ctr"/>
            <a:r>
              <a:rPr lang="zh-TW" altLang="en-US" sz="1600" b="1" dirty="0">
                <a:solidFill>
                  <a:schemeClr val="bg1">
                    <a:lumMod val="65000"/>
                  </a:schemeClr>
                </a:solidFill>
              </a:rPr>
              <a:t>「华北五省自治」</a:t>
            </a:r>
          </a:p>
        </p:txBody>
      </p:sp>
    </p:spTree>
    <p:extLst>
      <p:ext uri="{BB962C8B-B14F-4D97-AF65-F5344CB8AC3E}">
        <p14:creationId xmlns:p14="http://schemas.microsoft.com/office/powerpoint/2010/main" val="38755525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線接點 8"/>
          <p:cNvCxnSpPr/>
          <p:nvPr/>
        </p:nvCxnSpPr>
        <p:spPr>
          <a:xfrm>
            <a:off x="1430962" y="3412107"/>
            <a:ext cx="10123728" cy="60766"/>
          </a:xfrm>
          <a:prstGeom prst="line">
            <a:avLst/>
          </a:prstGeom>
          <a:ln w="76200"/>
          <a:scene3d>
            <a:camera prst="orthographicFront"/>
            <a:lightRig rig="threePt" dir="t"/>
          </a:scene3d>
          <a:sp3d>
            <a:bevelT/>
          </a:sp3d>
        </p:spPr>
        <p:style>
          <a:lnRef idx="3">
            <a:schemeClr val="dk1"/>
          </a:lnRef>
          <a:fillRef idx="0">
            <a:schemeClr val="dk1"/>
          </a:fillRef>
          <a:effectRef idx="2">
            <a:schemeClr val="dk1"/>
          </a:effectRef>
          <a:fontRef idx="minor">
            <a:schemeClr val="tx1"/>
          </a:fontRef>
        </p:style>
      </p:cxnSp>
      <p:pic>
        <p:nvPicPr>
          <p:cNvPr id="15" name="圖片 14"/>
          <p:cNvPicPr>
            <a:picLocks noChangeAspect="1"/>
          </p:cNvPicPr>
          <p:nvPr/>
        </p:nvPicPr>
        <p:blipFill>
          <a:blip r:embed="rId2" cstate="print">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194893" y="3158970"/>
            <a:ext cx="506659" cy="588032"/>
          </a:xfrm>
          <a:prstGeom prst="rect">
            <a:avLst/>
          </a:prstGeom>
        </p:spPr>
      </p:pic>
      <p:pic>
        <p:nvPicPr>
          <p:cNvPr id="20" name="圖片 19"/>
          <p:cNvPicPr>
            <a:picLocks noChangeAspect="1"/>
          </p:cNvPicPr>
          <p:nvPr/>
        </p:nvPicPr>
        <p:blipFill>
          <a:blip r:embed="rId3">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2061920" y="3158970"/>
            <a:ext cx="505671" cy="586578"/>
          </a:xfrm>
          <a:prstGeom prst="rect">
            <a:avLst/>
          </a:prstGeom>
        </p:spPr>
      </p:pic>
      <p:pic>
        <p:nvPicPr>
          <p:cNvPr id="24" name="圖片 23"/>
          <p:cNvPicPr>
            <a:picLocks noChangeAspect="1"/>
          </p:cNvPicPr>
          <p:nvPr/>
        </p:nvPicPr>
        <p:blipFill>
          <a:blip r:embed="rId3">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2896514" y="3148027"/>
            <a:ext cx="505671" cy="586578"/>
          </a:xfrm>
          <a:prstGeom prst="rect">
            <a:avLst/>
          </a:prstGeom>
        </p:spPr>
      </p:pic>
      <p:pic>
        <p:nvPicPr>
          <p:cNvPr id="28" name="圖片 27"/>
          <p:cNvPicPr>
            <a:picLocks noChangeAspect="1"/>
          </p:cNvPicPr>
          <p:nvPr/>
        </p:nvPicPr>
        <p:blipFill>
          <a:blip r:embed="rId3">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3726642" y="3145759"/>
            <a:ext cx="505671" cy="586578"/>
          </a:xfrm>
          <a:prstGeom prst="rect">
            <a:avLst/>
          </a:prstGeom>
        </p:spPr>
      </p:pic>
      <p:pic>
        <p:nvPicPr>
          <p:cNvPr id="36" name="圖片 35"/>
          <p:cNvPicPr>
            <a:picLocks noChangeAspect="1"/>
          </p:cNvPicPr>
          <p:nvPr/>
        </p:nvPicPr>
        <p:blipFill>
          <a:blip r:embed="rId3">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219380" y="3158793"/>
            <a:ext cx="505671" cy="586578"/>
          </a:xfrm>
          <a:prstGeom prst="rect">
            <a:avLst/>
          </a:prstGeom>
        </p:spPr>
      </p:pic>
      <p:pic>
        <p:nvPicPr>
          <p:cNvPr id="45" name="圖片 44"/>
          <p:cNvPicPr>
            <a:picLocks noChangeAspect="1"/>
          </p:cNvPicPr>
          <p:nvPr/>
        </p:nvPicPr>
        <p:blipFill>
          <a:blip r:embed="rId3">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1248147" y="3177266"/>
            <a:ext cx="505671" cy="586578"/>
          </a:xfrm>
          <a:prstGeom prst="rect">
            <a:avLst/>
          </a:prstGeom>
        </p:spPr>
      </p:pic>
      <p:sp>
        <p:nvSpPr>
          <p:cNvPr id="5" name="文字方塊 4"/>
          <p:cNvSpPr txBox="1"/>
          <p:nvPr/>
        </p:nvSpPr>
        <p:spPr>
          <a:xfrm>
            <a:off x="828641" y="2146962"/>
            <a:ext cx="1415772" cy="1015663"/>
          </a:xfrm>
          <a:prstGeom prst="rect">
            <a:avLst/>
          </a:prstGeom>
          <a:noFill/>
        </p:spPr>
        <p:txBody>
          <a:bodyPr wrap="none" rtlCol="0">
            <a:spAutoFit/>
          </a:bodyPr>
          <a:lstStyle/>
          <a:p>
            <a:pPr algn="ctr"/>
            <a:r>
              <a:rPr lang="en-US" altLang="zh-TW" sz="2800" b="1" dirty="0">
                <a:solidFill>
                  <a:schemeClr val="bg1">
                    <a:lumMod val="65000"/>
                  </a:schemeClr>
                </a:solidFill>
                <a:latin typeface="Arial Black" panose="020B0A04020102020204" pitchFamily="34" charset="0"/>
              </a:rPr>
              <a:t>1931</a:t>
            </a:r>
          </a:p>
          <a:p>
            <a:pPr algn="ctr"/>
            <a:r>
              <a:rPr lang="zh-TW" altLang="en-US" sz="1600" b="1" dirty="0">
                <a:solidFill>
                  <a:schemeClr val="bg1">
                    <a:lumMod val="65000"/>
                  </a:schemeClr>
                </a:solidFill>
                <a:latin typeface="Arial Black" panose="020B0A04020102020204" pitchFamily="34" charset="0"/>
              </a:rPr>
              <a:t>九一八事变</a:t>
            </a:r>
            <a:endParaRPr lang="en-US" altLang="zh-TW" sz="1600" b="1" dirty="0">
              <a:solidFill>
                <a:schemeClr val="bg1">
                  <a:lumMod val="65000"/>
                </a:schemeClr>
              </a:solidFill>
              <a:latin typeface="Arial Black" panose="020B0A04020102020204" pitchFamily="34" charset="0"/>
            </a:endParaRPr>
          </a:p>
          <a:p>
            <a:pPr algn="ctr"/>
            <a:r>
              <a:rPr lang="zh-TW" altLang="en-US" sz="1600" b="1" dirty="0">
                <a:solidFill>
                  <a:schemeClr val="bg1">
                    <a:lumMod val="65000"/>
                  </a:schemeClr>
                </a:solidFill>
                <a:latin typeface="Arial Black" panose="020B0A04020102020204" pitchFamily="34" charset="0"/>
              </a:rPr>
              <a:t>日本侵略东北</a:t>
            </a:r>
          </a:p>
        </p:txBody>
      </p:sp>
      <p:sp>
        <p:nvSpPr>
          <p:cNvPr id="49" name="文字方塊 48"/>
          <p:cNvSpPr txBox="1"/>
          <p:nvPr/>
        </p:nvSpPr>
        <p:spPr>
          <a:xfrm>
            <a:off x="2328323" y="2143211"/>
            <a:ext cx="1826141" cy="1015663"/>
          </a:xfrm>
          <a:prstGeom prst="rect">
            <a:avLst/>
          </a:prstGeom>
          <a:noFill/>
        </p:spPr>
        <p:txBody>
          <a:bodyPr wrap="none" rtlCol="0">
            <a:spAutoFit/>
          </a:bodyPr>
          <a:lstStyle/>
          <a:p>
            <a:pPr algn="ctr"/>
            <a:r>
              <a:rPr lang="en-US" altLang="zh-TW" sz="2800" b="1" dirty="0">
                <a:solidFill>
                  <a:schemeClr val="bg1">
                    <a:lumMod val="65000"/>
                  </a:schemeClr>
                </a:solidFill>
                <a:latin typeface="Arial Black" panose="020B0A04020102020204" pitchFamily="34" charset="0"/>
              </a:rPr>
              <a:t>1933</a:t>
            </a:r>
          </a:p>
          <a:p>
            <a:pPr algn="ctr"/>
            <a:r>
              <a:rPr lang="zh-TW" altLang="en-US" sz="1600" b="1" dirty="0">
                <a:solidFill>
                  <a:schemeClr val="bg1">
                    <a:lumMod val="65000"/>
                  </a:schemeClr>
                </a:solidFill>
              </a:rPr>
              <a:t>日本攻占山海关、</a:t>
            </a:r>
            <a:endParaRPr lang="en-US" altLang="zh-TW" sz="1600" b="1" dirty="0">
              <a:solidFill>
                <a:schemeClr val="bg1">
                  <a:lumMod val="65000"/>
                </a:schemeClr>
              </a:solidFill>
            </a:endParaRPr>
          </a:p>
          <a:p>
            <a:pPr algn="ctr"/>
            <a:r>
              <a:rPr lang="zh-TW" altLang="en-US" sz="1600" b="1" dirty="0">
                <a:solidFill>
                  <a:schemeClr val="bg1">
                    <a:lumMod val="65000"/>
                  </a:schemeClr>
                </a:solidFill>
              </a:rPr>
              <a:t>长城、热河等地</a:t>
            </a:r>
          </a:p>
        </p:txBody>
      </p:sp>
      <p:sp>
        <p:nvSpPr>
          <p:cNvPr id="50" name="文字方塊 49"/>
          <p:cNvSpPr txBox="1"/>
          <p:nvPr/>
        </p:nvSpPr>
        <p:spPr>
          <a:xfrm>
            <a:off x="6502340" y="3765313"/>
            <a:ext cx="1620957" cy="1046440"/>
          </a:xfrm>
          <a:prstGeom prst="rect">
            <a:avLst/>
          </a:prstGeom>
          <a:noFill/>
        </p:spPr>
        <p:txBody>
          <a:bodyPr wrap="none" rtlCol="0">
            <a:spAutoFit/>
          </a:bodyPr>
          <a:lstStyle/>
          <a:p>
            <a:pPr algn="ctr"/>
            <a:r>
              <a:rPr lang="en-US" altLang="zh-TW" sz="2800" b="1" dirty="0">
                <a:solidFill>
                  <a:schemeClr val="bg1">
                    <a:lumMod val="65000"/>
                  </a:schemeClr>
                </a:solidFill>
                <a:latin typeface="Arial Black" panose="020B0A04020102020204" pitchFamily="34" charset="0"/>
              </a:rPr>
              <a:t>1938</a:t>
            </a:r>
          </a:p>
          <a:p>
            <a:pPr algn="ctr"/>
            <a:r>
              <a:rPr lang="zh-TW" altLang="en-US" sz="1600" b="1" dirty="0">
                <a:solidFill>
                  <a:schemeClr val="bg1">
                    <a:lumMod val="65000"/>
                  </a:schemeClr>
                </a:solidFill>
              </a:rPr>
              <a:t>日本侵略华中、</a:t>
            </a:r>
            <a:endParaRPr lang="en-US" altLang="zh-TW" sz="1600" b="1" dirty="0">
              <a:solidFill>
                <a:schemeClr val="bg1">
                  <a:lumMod val="65000"/>
                </a:schemeClr>
              </a:solidFill>
            </a:endParaRPr>
          </a:p>
          <a:p>
            <a:pPr algn="ctr"/>
            <a:r>
              <a:rPr lang="zh-TW" altLang="en-US" sz="1600" b="1" dirty="0">
                <a:solidFill>
                  <a:schemeClr val="bg1">
                    <a:lumMod val="65000"/>
                  </a:schemeClr>
                </a:solidFill>
              </a:rPr>
              <a:t>华南地区</a:t>
            </a:r>
          </a:p>
        </p:txBody>
      </p:sp>
      <p:pic>
        <p:nvPicPr>
          <p:cNvPr id="52" name="圖片 51"/>
          <p:cNvPicPr>
            <a:picLocks noChangeAspect="1"/>
          </p:cNvPicPr>
          <p:nvPr/>
        </p:nvPicPr>
        <p:blipFill>
          <a:blip r:embed="rId3">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059984" y="3165227"/>
            <a:ext cx="505671" cy="586578"/>
          </a:xfrm>
          <a:prstGeom prst="rect">
            <a:avLst/>
          </a:prstGeom>
        </p:spPr>
      </p:pic>
      <p:sp>
        <p:nvSpPr>
          <p:cNvPr id="53" name="文字方塊 52"/>
          <p:cNvSpPr txBox="1"/>
          <p:nvPr/>
        </p:nvSpPr>
        <p:spPr>
          <a:xfrm>
            <a:off x="10046954" y="1794330"/>
            <a:ext cx="2652227" cy="1754326"/>
          </a:xfrm>
          <a:prstGeom prst="rect">
            <a:avLst/>
          </a:prstGeom>
          <a:noFill/>
        </p:spPr>
        <p:txBody>
          <a:bodyPr wrap="square" rtlCol="0">
            <a:spAutoFit/>
          </a:bodyPr>
          <a:lstStyle/>
          <a:p>
            <a:pPr algn="ctr"/>
            <a:r>
              <a:rPr lang="en-US" altLang="zh-TW" sz="2800" b="1" dirty="0">
                <a:solidFill>
                  <a:srgbClr val="FF0000"/>
                </a:solidFill>
                <a:latin typeface="Arial Black" panose="020B0A04020102020204" pitchFamily="34" charset="0"/>
              </a:rPr>
              <a:t>1945</a:t>
            </a:r>
          </a:p>
          <a:p>
            <a:pPr algn="ctr"/>
            <a:r>
              <a:rPr lang="en-US" altLang="zh-TW" sz="1600" b="1" dirty="0">
                <a:solidFill>
                  <a:srgbClr val="FF0000"/>
                </a:solidFill>
              </a:rPr>
              <a:t>8</a:t>
            </a:r>
            <a:r>
              <a:rPr lang="zh-TW" altLang="en-US" sz="1600" b="1" dirty="0">
                <a:solidFill>
                  <a:srgbClr val="FF0000"/>
                </a:solidFill>
              </a:rPr>
              <a:t>月</a:t>
            </a:r>
            <a:r>
              <a:rPr lang="en-US" altLang="zh-TW" sz="1600" b="1" dirty="0">
                <a:solidFill>
                  <a:srgbClr val="FF0000"/>
                </a:solidFill>
              </a:rPr>
              <a:t>15</a:t>
            </a:r>
            <a:r>
              <a:rPr lang="zh-TW" altLang="en-US" sz="1600" b="1" dirty="0">
                <a:solidFill>
                  <a:srgbClr val="FF0000"/>
                </a:solidFill>
              </a:rPr>
              <a:t>日</a:t>
            </a:r>
            <a:r>
              <a:rPr lang="en-US" altLang="zh-TW" sz="1600" b="1" dirty="0">
                <a:solidFill>
                  <a:srgbClr val="FF0000"/>
                </a:solidFill>
              </a:rPr>
              <a:t> </a:t>
            </a:r>
            <a:br>
              <a:rPr lang="en-US" altLang="zh-TW" sz="1600" b="1" dirty="0">
                <a:solidFill>
                  <a:srgbClr val="FF0000"/>
                </a:solidFill>
              </a:rPr>
            </a:br>
            <a:r>
              <a:rPr lang="zh-TW" altLang="en-US" sz="1600" b="1" dirty="0">
                <a:solidFill>
                  <a:srgbClr val="FF0000"/>
                </a:solidFill>
              </a:rPr>
              <a:t>日本无条件投降</a:t>
            </a:r>
            <a:endParaRPr lang="en-US" altLang="zh-TW" sz="1600" b="1" dirty="0">
              <a:solidFill>
                <a:srgbClr val="FF0000"/>
              </a:solidFill>
            </a:endParaRPr>
          </a:p>
          <a:p>
            <a:pPr algn="ctr"/>
            <a:r>
              <a:rPr lang="zh-TW" altLang="en-US" sz="1600" b="1" dirty="0">
                <a:solidFill>
                  <a:srgbClr val="FF0000"/>
                </a:solidFill>
              </a:rPr>
              <a:t>中国抗战胜利</a:t>
            </a:r>
            <a:endParaRPr lang="en-US" altLang="zh-TW" sz="1600" b="1" dirty="0">
              <a:solidFill>
                <a:srgbClr val="FF0000"/>
              </a:solidFill>
            </a:endParaRPr>
          </a:p>
          <a:p>
            <a:pPr algn="ctr"/>
            <a:r>
              <a:rPr lang="zh-TW" altLang="en-US" sz="1600" b="1" dirty="0">
                <a:solidFill>
                  <a:srgbClr val="FF0000"/>
                </a:solidFill>
              </a:rPr>
              <a:t>香港重光</a:t>
            </a:r>
            <a:endParaRPr lang="en-US" altLang="zh-TW" sz="1600" b="1" dirty="0">
              <a:solidFill>
                <a:srgbClr val="FF0000"/>
              </a:solidFill>
            </a:endParaRPr>
          </a:p>
          <a:p>
            <a:pPr algn="ctr"/>
            <a:endParaRPr lang="en-US" altLang="zh-TW" sz="1600" b="1" dirty="0">
              <a:solidFill>
                <a:srgbClr val="FF0000"/>
              </a:solidFill>
            </a:endParaRPr>
          </a:p>
        </p:txBody>
      </p:sp>
      <p:sp>
        <p:nvSpPr>
          <p:cNvPr id="10" name="文字方塊 9"/>
          <p:cNvSpPr txBox="1"/>
          <p:nvPr/>
        </p:nvSpPr>
        <p:spPr>
          <a:xfrm>
            <a:off x="927038" y="448588"/>
            <a:ext cx="7884452" cy="707886"/>
          </a:xfrm>
          <a:prstGeom prst="rect">
            <a:avLst/>
          </a:prstGeom>
          <a:noFill/>
        </p:spPr>
        <p:txBody>
          <a:bodyPr wrap="square" rtlCol="0">
            <a:spAutoFit/>
          </a:bodyPr>
          <a:lstStyle/>
          <a:p>
            <a:r>
              <a:rPr lang="zh-TW" altLang="en-US" sz="4000" b="1" dirty="0"/>
              <a:t>内地、香港同甘共苦的经历</a:t>
            </a:r>
          </a:p>
        </p:txBody>
      </p:sp>
      <p:pic>
        <p:nvPicPr>
          <p:cNvPr id="25" name="圖片 24"/>
          <p:cNvPicPr>
            <a:picLocks noChangeAspect="1"/>
          </p:cNvPicPr>
          <p:nvPr/>
        </p:nvPicPr>
        <p:blipFill>
          <a:blip r:embed="rId3">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9313526" y="3158793"/>
            <a:ext cx="505671" cy="586578"/>
          </a:xfrm>
          <a:prstGeom prst="rect">
            <a:avLst/>
          </a:prstGeom>
        </p:spPr>
      </p:pic>
      <p:sp>
        <p:nvSpPr>
          <p:cNvPr id="26" name="文字方塊 25"/>
          <p:cNvSpPr txBox="1"/>
          <p:nvPr/>
        </p:nvSpPr>
        <p:spPr>
          <a:xfrm>
            <a:off x="8307726" y="3775734"/>
            <a:ext cx="2517270" cy="1015663"/>
          </a:xfrm>
          <a:prstGeom prst="rect">
            <a:avLst/>
          </a:prstGeom>
          <a:noFill/>
        </p:spPr>
        <p:txBody>
          <a:bodyPr wrap="square" rtlCol="0">
            <a:spAutoFit/>
          </a:bodyPr>
          <a:lstStyle/>
          <a:p>
            <a:pPr algn="ctr"/>
            <a:r>
              <a:rPr lang="en-US" altLang="zh-TW" sz="2800" b="1" dirty="0">
                <a:solidFill>
                  <a:srgbClr val="FF0000"/>
                </a:solidFill>
                <a:latin typeface="Arial Black" panose="020B0A04020102020204" pitchFamily="34" charset="0"/>
              </a:rPr>
              <a:t>1941</a:t>
            </a:r>
          </a:p>
          <a:p>
            <a:pPr algn="ctr"/>
            <a:r>
              <a:rPr lang="en-US" altLang="zh-TW" sz="1600" b="1" dirty="0">
                <a:solidFill>
                  <a:srgbClr val="FF0000"/>
                </a:solidFill>
              </a:rPr>
              <a:t>12</a:t>
            </a:r>
            <a:r>
              <a:rPr lang="zh-TW" altLang="en-US" sz="1600" b="1" dirty="0">
                <a:solidFill>
                  <a:srgbClr val="FF0000"/>
                </a:solidFill>
              </a:rPr>
              <a:t>月</a:t>
            </a:r>
            <a:r>
              <a:rPr lang="en-US" altLang="zh-TW" sz="1600" b="1" dirty="0">
                <a:solidFill>
                  <a:srgbClr val="FF0000"/>
                </a:solidFill>
              </a:rPr>
              <a:t>25</a:t>
            </a:r>
            <a:r>
              <a:rPr lang="zh-TW" altLang="en-US" sz="1600" b="1" dirty="0">
                <a:solidFill>
                  <a:srgbClr val="FF0000"/>
                </a:solidFill>
              </a:rPr>
              <a:t>日</a:t>
            </a:r>
            <a:endParaRPr lang="en-US" altLang="zh-TW" sz="1600" b="1" dirty="0">
              <a:solidFill>
                <a:srgbClr val="FF0000"/>
              </a:solidFill>
            </a:endParaRPr>
          </a:p>
          <a:p>
            <a:pPr algn="ctr"/>
            <a:r>
              <a:rPr lang="zh-TW" altLang="en-US" sz="1600" b="1" dirty="0">
                <a:solidFill>
                  <a:srgbClr val="FF0000"/>
                </a:solidFill>
              </a:rPr>
              <a:t>日本占领香港，香港沦陷</a:t>
            </a:r>
            <a:endParaRPr lang="en-US" altLang="zh-TW" sz="1600" b="1" dirty="0">
              <a:solidFill>
                <a:srgbClr val="FF0000"/>
              </a:solidFill>
            </a:endParaRPr>
          </a:p>
        </p:txBody>
      </p:sp>
      <p:sp>
        <p:nvSpPr>
          <p:cNvPr id="30" name="矩形 29"/>
          <p:cNvSpPr/>
          <p:nvPr/>
        </p:nvSpPr>
        <p:spPr>
          <a:xfrm>
            <a:off x="832864" y="5344452"/>
            <a:ext cx="8451500" cy="1384995"/>
          </a:xfrm>
          <a:prstGeom prst="rect">
            <a:avLst/>
          </a:prstGeom>
        </p:spPr>
        <p:txBody>
          <a:bodyPr wrap="square">
            <a:spAutoFit/>
          </a:bodyPr>
          <a:lstStyle/>
          <a:p>
            <a:r>
              <a:rPr lang="zh-TW" altLang="en-US" sz="2800" dirty="0">
                <a:latin typeface="+mn-ea"/>
              </a:rPr>
              <a:t>抗日战争是中国人永不磨灭的记忆。</a:t>
            </a:r>
            <a:endParaRPr lang="en-US" altLang="zh-TW" sz="2800" dirty="0">
              <a:latin typeface="+mn-ea"/>
            </a:endParaRPr>
          </a:p>
          <a:p>
            <a:r>
              <a:rPr lang="zh-TW" altLang="en-US" sz="2800" dirty="0">
                <a:latin typeface="+mn-ea"/>
              </a:rPr>
              <a:t>内地同胞、香港市民在日军铁蹄之下，生活苦不堪言。内地、香港在同一历史卷轴上，同甘共苦。</a:t>
            </a:r>
            <a:endParaRPr lang="en-US" altLang="zh-TW" sz="2800" dirty="0">
              <a:latin typeface="+mn-ea"/>
            </a:endParaRPr>
          </a:p>
        </p:txBody>
      </p:sp>
      <p:sp>
        <p:nvSpPr>
          <p:cNvPr id="31" name="摺角紙張 30"/>
          <p:cNvSpPr/>
          <p:nvPr/>
        </p:nvSpPr>
        <p:spPr>
          <a:xfrm>
            <a:off x="9361979" y="4775391"/>
            <a:ext cx="2633420" cy="1954055"/>
          </a:xfrm>
          <a:prstGeom prst="foldedCorner">
            <a:avLst>
              <a:gd name="adj" fmla="val 30667"/>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zh-TW" altLang="en-US" sz="2800" dirty="0"/>
              <a:t>香港经历三年零八个月的</a:t>
            </a:r>
            <a:endParaRPr lang="en-US" altLang="zh-TW" sz="2800" dirty="0"/>
          </a:p>
          <a:p>
            <a:pPr algn="ctr"/>
            <a:r>
              <a:rPr lang="zh-TW" altLang="en-US" sz="3600" b="1" dirty="0">
                <a:solidFill>
                  <a:srgbClr val="FF0000"/>
                </a:solidFill>
              </a:rPr>
              <a:t>日占时期</a:t>
            </a:r>
          </a:p>
        </p:txBody>
      </p:sp>
      <p:sp>
        <p:nvSpPr>
          <p:cNvPr id="23" name="文字方塊 22"/>
          <p:cNvSpPr txBox="1"/>
          <p:nvPr/>
        </p:nvSpPr>
        <p:spPr>
          <a:xfrm>
            <a:off x="1299092" y="3726155"/>
            <a:ext cx="2031325" cy="1508105"/>
          </a:xfrm>
          <a:prstGeom prst="rect">
            <a:avLst/>
          </a:prstGeom>
          <a:noFill/>
        </p:spPr>
        <p:txBody>
          <a:bodyPr wrap="none" rtlCol="0">
            <a:spAutoFit/>
          </a:bodyPr>
          <a:lstStyle/>
          <a:p>
            <a:pPr algn="ctr"/>
            <a:r>
              <a:rPr lang="en-US" altLang="zh-TW" sz="2800" b="1" dirty="0">
                <a:solidFill>
                  <a:schemeClr val="bg1">
                    <a:lumMod val="65000"/>
                  </a:schemeClr>
                </a:solidFill>
                <a:latin typeface="Arial Black" panose="020B0A04020102020204" pitchFamily="34" charset="0"/>
              </a:rPr>
              <a:t>1932</a:t>
            </a:r>
          </a:p>
          <a:p>
            <a:pPr algn="ctr"/>
            <a:r>
              <a:rPr lang="zh-TW" altLang="en-US" sz="1600" b="1" dirty="0">
                <a:solidFill>
                  <a:schemeClr val="bg1">
                    <a:lumMod val="65000"/>
                  </a:schemeClr>
                </a:solidFill>
              </a:rPr>
              <a:t>一二八事变</a:t>
            </a:r>
            <a:endParaRPr lang="en-US" altLang="zh-TW" sz="1600" b="1" dirty="0">
              <a:solidFill>
                <a:schemeClr val="bg1">
                  <a:lumMod val="65000"/>
                </a:schemeClr>
              </a:solidFill>
            </a:endParaRPr>
          </a:p>
          <a:p>
            <a:pPr algn="ctr"/>
            <a:r>
              <a:rPr lang="zh-TW" altLang="en-US" sz="1600" b="1" dirty="0">
                <a:solidFill>
                  <a:schemeClr val="bg1">
                    <a:lumMod val="65000"/>
                  </a:schemeClr>
                </a:solidFill>
              </a:rPr>
              <a:t>日本侵略上海</a:t>
            </a:r>
            <a:endParaRPr lang="en-US" altLang="zh-TW" sz="1600" b="1" dirty="0">
              <a:solidFill>
                <a:schemeClr val="bg1">
                  <a:lumMod val="65000"/>
                </a:schemeClr>
              </a:solidFill>
            </a:endParaRPr>
          </a:p>
          <a:p>
            <a:pPr algn="ctr"/>
            <a:r>
              <a:rPr lang="zh-TW" altLang="en-US" sz="1600" b="1" dirty="0">
                <a:solidFill>
                  <a:schemeClr val="bg1">
                    <a:lumMod val="65000"/>
                  </a:schemeClr>
                </a:solidFill>
              </a:rPr>
              <a:t>其后扶植「满洲国」</a:t>
            </a:r>
            <a:endParaRPr lang="en-US" altLang="zh-TW" sz="1600" b="1" dirty="0">
              <a:solidFill>
                <a:schemeClr val="bg1">
                  <a:lumMod val="65000"/>
                </a:schemeClr>
              </a:solidFill>
            </a:endParaRPr>
          </a:p>
          <a:p>
            <a:pPr algn="ctr"/>
            <a:r>
              <a:rPr lang="zh-TW" altLang="en-US" sz="1600" b="1" dirty="0">
                <a:solidFill>
                  <a:schemeClr val="bg1">
                    <a:lumMod val="65000"/>
                  </a:schemeClr>
                </a:solidFill>
              </a:rPr>
              <a:t>傀儡政权</a:t>
            </a:r>
          </a:p>
        </p:txBody>
      </p:sp>
      <p:sp>
        <p:nvSpPr>
          <p:cNvPr id="27" name="文字方塊 26"/>
          <p:cNvSpPr txBox="1"/>
          <p:nvPr/>
        </p:nvSpPr>
        <p:spPr>
          <a:xfrm>
            <a:off x="4425594" y="2146962"/>
            <a:ext cx="4134465" cy="1015663"/>
          </a:xfrm>
          <a:prstGeom prst="rect">
            <a:avLst/>
          </a:prstGeom>
          <a:noFill/>
        </p:spPr>
        <p:txBody>
          <a:bodyPr wrap="none" rtlCol="0">
            <a:spAutoFit/>
          </a:bodyPr>
          <a:lstStyle/>
          <a:p>
            <a:pPr algn="ctr"/>
            <a:r>
              <a:rPr lang="en-US" altLang="zh-TW" sz="2800" b="1" dirty="0">
                <a:solidFill>
                  <a:schemeClr val="bg1">
                    <a:lumMod val="65000"/>
                  </a:schemeClr>
                </a:solidFill>
                <a:latin typeface="Arial Black" panose="020B0A04020102020204" pitchFamily="34" charset="0"/>
              </a:rPr>
              <a:t>1937</a:t>
            </a:r>
          </a:p>
          <a:p>
            <a:pPr algn="ctr"/>
            <a:r>
              <a:rPr lang="zh-TW" altLang="en-US" sz="1600" b="1" dirty="0">
                <a:solidFill>
                  <a:schemeClr val="bg1">
                    <a:lumMod val="65000"/>
                  </a:schemeClr>
                </a:solidFill>
              </a:rPr>
              <a:t>七七事变，日本侵略上海、北平、天津等地</a:t>
            </a:r>
            <a:endParaRPr lang="en-US" altLang="zh-TW" sz="1600" b="1" dirty="0">
              <a:solidFill>
                <a:schemeClr val="bg1">
                  <a:lumMod val="65000"/>
                </a:schemeClr>
              </a:solidFill>
            </a:endParaRPr>
          </a:p>
          <a:p>
            <a:pPr algn="ctr"/>
            <a:r>
              <a:rPr lang="en-US" altLang="zh-TW" sz="1600" b="1" dirty="0">
                <a:solidFill>
                  <a:schemeClr val="bg1">
                    <a:lumMod val="65000"/>
                  </a:schemeClr>
                </a:solidFill>
              </a:rPr>
              <a:t>12</a:t>
            </a:r>
            <a:r>
              <a:rPr lang="zh-TW" altLang="en-US" sz="1600" b="1" dirty="0">
                <a:solidFill>
                  <a:schemeClr val="bg1">
                    <a:lumMod val="65000"/>
                  </a:schemeClr>
                </a:solidFill>
              </a:rPr>
              <a:t>月侵占南京，进行南京大屠杀</a:t>
            </a:r>
          </a:p>
        </p:txBody>
      </p:sp>
      <p:pic>
        <p:nvPicPr>
          <p:cNvPr id="29" name="圖片 28"/>
          <p:cNvPicPr>
            <a:picLocks noChangeAspect="1"/>
          </p:cNvPicPr>
          <p:nvPr/>
        </p:nvPicPr>
        <p:blipFill>
          <a:blip r:embed="rId3">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376804" y="3148027"/>
            <a:ext cx="505671" cy="586578"/>
          </a:xfrm>
          <a:prstGeom prst="rect">
            <a:avLst/>
          </a:prstGeom>
        </p:spPr>
      </p:pic>
      <p:sp>
        <p:nvSpPr>
          <p:cNvPr id="32" name="文字方塊 31"/>
          <p:cNvSpPr txBox="1"/>
          <p:nvPr/>
        </p:nvSpPr>
        <p:spPr>
          <a:xfrm>
            <a:off x="4667731" y="3759729"/>
            <a:ext cx="1826142" cy="1015663"/>
          </a:xfrm>
          <a:prstGeom prst="rect">
            <a:avLst/>
          </a:prstGeom>
          <a:noFill/>
        </p:spPr>
        <p:txBody>
          <a:bodyPr wrap="none" rtlCol="0">
            <a:spAutoFit/>
          </a:bodyPr>
          <a:lstStyle/>
          <a:p>
            <a:pPr algn="ctr"/>
            <a:r>
              <a:rPr lang="en-US" altLang="zh-TW" sz="2800" b="1" dirty="0">
                <a:solidFill>
                  <a:schemeClr val="bg1">
                    <a:lumMod val="65000"/>
                  </a:schemeClr>
                </a:solidFill>
                <a:latin typeface="Arial Black" panose="020B0A04020102020204" pitchFamily="34" charset="0"/>
              </a:rPr>
              <a:t>1936</a:t>
            </a:r>
          </a:p>
          <a:p>
            <a:pPr algn="ctr"/>
            <a:r>
              <a:rPr lang="zh-TW" altLang="en-US" sz="1600" b="1" dirty="0">
                <a:solidFill>
                  <a:schemeClr val="bg1">
                    <a:lumMod val="65000"/>
                  </a:schemeClr>
                </a:solidFill>
              </a:rPr>
              <a:t>日本策动</a:t>
            </a:r>
            <a:endParaRPr lang="en-US" altLang="zh-TW" sz="1600" b="1" dirty="0">
              <a:solidFill>
                <a:schemeClr val="bg1">
                  <a:lumMod val="65000"/>
                </a:schemeClr>
              </a:solidFill>
            </a:endParaRPr>
          </a:p>
          <a:p>
            <a:pPr algn="ctr"/>
            <a:r>
              <a:rPr lang="zh-TW" altLang="en-US" sz="1600" b="1" dirty="0">
                <a:solidFill>
                  <a:schemeClr val="bg1">
                    <a:lumMod val="65000"/>
                  </a:schemeClr>
                </a:solidFill>
              </a:rPr>
              <a:t>「华北五省自治」</a:t>
            </a:r>
          </a:p>
        </p:txBody>
      </p:sp>
    </p:spTree>
    <p:extLst>
      <p:ext uri="{BB962C8B-B14F-4D97-AF65-F5344CB8AC3E}">
        <p14:creationId xmlns:p14="http://schemas.microsoft.com/office/powerpoint/2010/main" val="725058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字方塊 9"/>
          <p:cNvSpPr txBox="1"/>
          <p:nvPr/>
        </p:nvSpPr>
        <p:spPr>
          <a:xfrm>
            <a:off x="927038" y="448588"/>
            <a:ext cx="7884452" cy="1077218"/>
          </a:xfrm>
          <a:prstGeom prst="rect">
            <a:avLst/>
          </a:prstGeom>
          <a:noFill/>
        </p:spPr>
        <p:txBody>
          <a:bodyPr wrap="square" rtlCol="0">
            <a:spAutoFit/>
          </a:bodyPr>
          <a:lstStyle/>
          <a:p>
            <a:r>
              <a:rPr lang="zh-TW" altLang="en-US" sz="4000" b="1" dirty="0"/>
              <a:t>内地、香港同甘共苦的经历</a:t>
            </a:r>
            <a:endParaRPr lang="en-US" altLang="zh-TW" sz="4000" b="1" dirty="0"/>
          </a:p>
          <a:p>
            <a:r>
              <a:rPr lang="zh-TW" altLang="en-US" sz="2400" dirty="0"/>
              <a:t>延伸阅读：中国文化研究院「图说近代」</a:t>
            </a:r>
            <a:endParaRPr lang="zh-TW" altLang="en-US" sz="4000" dirty="0"/>
          </a:p>
        </p:txBody>
      </p:sp>
      <p:sp>
        <p:nvSpPr>
          <p:cNvPr id="3" name="AutoShape 2" descr="data:image/png;base64,iVBORw0KGgoAAAANSUhEUgAAAMgAAADICAYAAACtWK6eAAAAAXNSR0IArs4c6QAADb9JREFUeF7tnNt24zYMRSf//9Hpmng18TiyhE0e6GLvvhakwHMBQDrtx+fn5+cf/xEBEVhE4EODqAwReI6ABlEdIrCCgAZRHiKgQdSACIwhYAcZw81Vb4KABnkToj3mGAIaZAw3V70JAhrkTYj2mGMIaJAx3Fz1JghokDch2mOOIaBBxnBz1ZsgoEHehGiPOYbAkEE+Pj7GvrbzqtTfYT47b2r/Z7DQ73bz8uy83d9NyWaELw1SQJ8KtbBlKYR+t1uoGqRE258/3UQU09gMG6kYS5tSoW4mVgyg3+3mRYNMEldcvluYBslCrUGKeHZXqmIam2EaZBMiFKBBinBpkBtQKQN6SS8KbzJshK/oJX0kgckzfy0/alZPnZcWHPrdFD60g9A8E1oY0cPadzXIBCspAWiQCRIWltKCoEEeEKCCfAagBrkhkxRkwirJfOwgE4xoEA2yKJ+kQyf0+b2U5mMHWX9kSOGZKiBUIzR/RyxHrEUNpC7dSUFSMyzFJ/PZZcTqrtgUEBqfIG1kjxRuI99eWtNtKJpnKp/DO0iK6BQgGoRKcZ+RjGaV0oMGKY5YR83MzwhKFRYqPPpqRwtO6lwa5IGpFCCU0JTA6D4pIdHvapAfBLyD3KnBDrJupe4CRY2cyscRyxGLau+QVy+apAZpGrHozE87Cx3hUqMUFQwdpVK4HXVeyuPf877liJUiOrXPUYLRINs9S4PcYUQrvwa5IUBxO6og2EGKI1lK2Kl9jhKMHcQOso2AHeQXRrTS2kEmX4GOqpDdRNtBHLEWNXD1inE2w6byQe0y+J8MX10P/g5S7IApgR0lmFT+dJ+jzkuftelE8bbPvKmKnSIolQ8V9ohglr6hQYoVmAomRejVCdIgVAm3eKq3kYLwlr+DpASZIiiVD5XZiGDsIAWUrdjZCqZBCqJbCEkVqMMv6WPHr69KGTYFOM2HPhc/i6cdgRozhU+d2bHIFP67XdLHjllfRQE5W7wGqXNdiaT82kGaHhm6K2qqwncbMCnIigG2YpL57HJJ3zrQ7L+ngJwtvlvA3ftTPGf53lqfzEeD3KGd6ggpguwgW1ZY/vcp/L2DPOCrQdYFmcJnTPb1Vac1SP0I+0SmCKWAG78Pv/Qr9JUv3kFowt3xGuSG8FGG7eaX7q9BTjIyHSXIsxUEKuDueA2iQRY1dpRhuwVP99cgGkSDrLhGg2gQDXIGg9DWdrb41Mjx7Fy0UqV+70idi+Z/Nn6T+Qz9UJhM4Ii9UkLSIEewt+83Ncgd3vQVSIPsK9YjvqZBNMgv3Tli/UCiQTSIBllpTRpEg2iQtEGOenV5do5UPnTGpd+l+9P41GjU/YhB724U5xQOf/Mc6iCphCkRGmTdMilhUF6oHjTIAwL0dYgSTQmi+6eMSTsCje8+F+Uxlf9R/NpBKIMP8ZS4yc9tLtcgN4hSOGiQTcmtB2iQGz4pHFIdSoNMVvIUgClhTPr0e3n3uVIC9g4yeQehgqHCoMLuFgYVDMWHxqcu6SlejtrntCMWJTQFIBUqNVr3uej+9PGBFooUL0fto0GKiqLCKG67GUaFsblhMcAO8gPUKX8HKfI4PHvTyq9BblBTHKjBqTFTHXBNbxqk4EYqjMKWpRAqsNKmhSAqVBrfLexUPo5YBbGMVM7itpthGmS9c3UbLW6QVKVN7UMv3ZuKfQjoHtW6caD40Mqciqe8JAtLdMRKEZrahwqAEqFBsncTimc3v3YQ6gg7yCJitKDReEqTHYQi9hCfApBWPCoMGj8Jy/dy+t3ueHquFL92EIq8HcQOUtFM9+WLVqRKzvcxqQpjB/EOgrRHjdP9TEfzoYJH4AwE00KRih9ItXUJ5SVVAIdHrLMJO5UPJaJVFcFfrmmh6D4X3Z/yokGKCFNhUCKKaQyHpToCxWE44aaFlBcNUiSCCoMSUUxjOEyD3KCjvGiQouQ0yLrAkkIqUjIUpkEeYKPC9g6SfU0aUnHjossZJJUwNULqu5TL1He7z0vP1R1PO1Q3PjSf4VesqwhmBJAl0VzlvN2Cp/tT/DXI5CiVEiolOvXdbgHQc3XHa5Aiwt2vMc/SoATRuwz9rgZZF0w3PiN6iP65+9kEMwKII1ax6hXCKP4axBFrUVa0wxa0eYqQtzUIRf+oykC/e5Vz0TxToyOdEFJ5HrnP0IhFE6ZCPepSfJVz0Tw1yDhiGmQcu6d/ApEameiIQo9CC5EdhCJcjLeD3ICigtQgRYE1htlBJsA9yvgTKf+zlBrWDpJC/iSvVVTA9Ph0fypIOwhlJB8/1EG6hUEr1VHCozik6Lv6dylfKdxGCo4GmUD/6kKlR0+dV4MURyxK0Nleh1KCoThc/bsaRINQzaN4DYLg+g52xCriNgLU0tZXF2oRru+w1HntIHYQqj0UnxIq+ujK7zi04Ly8Qc4GLL2b0Hh63u79aT5HvQqmjEDxpIZdw3PoFYsSlKp4dJ9UPD0vJZTun4pP5ZnaJ2VkDfKAJCWIxlNBdu9P80kJr3uf1P4aRINEPJIycmofDVIU9jOgUiPT2QiNqH1gkxQOqX00iAYZkHHfkpSwU/tokKJBUq8fRwF+tk5HZ3KKP90/ZXmK88h3T/mKRQmiB6cVjwqAEpeKpwWBjrKp/SlfNE/K11o+GuQOHSrUFHH0u7SAUMF0769BHhDoFgAF3A6yjpgG+cHHDmIH+eUWDaJBFkso7XSOWDcE6AhHO34K55HvHtpBaMKUiFQlpMYxfp3Zs424p72ka5AbAq9qKPrqRXHYo7PYQe5QTlU2SvSrxmuQYgugow4FllYSuv+rCri7IHTjTHmnI/pXd/8cWVU0xv9hGmT9MvuqBtQgRaNoEA1yL5VU5zptB+mueEXffYcdlc9Rxqf4pOLpeY8yAu1c8VesowSZqhg0f/pdKsgdplya0mK8BinCSAVG44tp2EEoUJPxGqQIIBU8jS+moUEoUJPxGqQIIBU8jS+moUEoUJPxGqQIIBU8jS+moUEoUJPxGmQSQLq82zg0H3oZT73SpHDo3ieFZ+qVKWXY+CtWCqgUoal8NMgNASq8FP70NY/mSff/wmKPX9JTwksRQfehRu6O78aTCo/iaQcpIkaFVNw2Hkbz7I7XIGOdzg4St8Y6Ed5BsoBTAdNOR/d3xCry290R6P52kJN3kBShlOiinofDRirM0sdSlS21DwWEfpfuT+8g3Xpby3/okt6d8NkIogKg+dNRjQqsO3+6P82/W28apMigHWRsdCnCuxlGC0WKLw2ySc0tIAW4HaQI+EOYBiniRgVW3HYzTIPYQR5F4h3kDhENokEiBtksxScP6O5QdFRIXVqP2ofSTS/dKb5GCuBQB6GAnC0+BfhRgqT5dxuW8qtBKGI7x1OB0fS6BUnz786H4qNBKGI7x1OB0fS6BUnz786H4qNBKGI7x1OB0fS6BUnz786H4qNBKGI7x1OB0fS6BUnz786H4vPyBqEEUQBT8UcJIyUA+upCeaH4HBX/TA8U5xFdDb1iUSJGEkusoYTSV6kUcSmiKS8Un6PiUziPaEqDFFBLVfKUwKhgqPGpYbvj6XkpX2sS0CAa5BcC3YKn+2uQgkhHQmjFppU2RVy3YOi5aD7d8SmcRzRkBymgRlv22QSjQQokPwmJGoQKaTztf1dSQXZXJHpZpjhQnCk+NJ7mn8KH4kDz/BuvQe5QSwkjJQBa+VPGT+FA86EC1iBFxFKEdu9TPM5mGBUGPReN30z4ISBVQCgONE87SJE4SkRKAHaQdUlTXjTIAwIUwFTl1CDrUkzhQ/nVIBpkUQPU+DSeCk+DFEcXCiz9XYNWmKsIg+JGR7WUgGmeZ+NrtztICnANQiU3NsOn+KLZahCKWHFkSlX+1D7dz5uTMH4vpwUn9V3a0Sie1Ghr59rld5BURaKEUqA0yE0qKb6ooc7GlyNW8a5EiaMVjwopFU8LTuq7dpCi8CjglFAqbDuIHeRRk285YqVGiJQBUxWVFhza6WiBSuVD96G8eAfZuaNR4WkQaoH1eA1SFHx3xaNE0M5F90/JjI6a9FypPPcoLI5YE2xRAVMh0f0njvLPUg3yA4cGmVAVFbAGmQAbLKW8eAcpjmSAg69QSoQGoQiPxVNeNEgR59RokSRoKXWaZ/H4m2Gp79JCQe8aqTz/fvctRyz6ykQv+xpk3WsaZOeRJlUx6D40frNEFwOu/l0NokGKUh8L0yA33Pbo7I5YdxqlwqPxY3b4verq37WD2EFSXljcR4O8WAdpVcvKn2enWnCq4qVwoOc68hWo8xVuj0Kxy4iVEsZRr08aZL1iU35Twk7ts5a/BrlDJ1WZqWBofCpPuk/q+Tol7NQ+GqR4J6KCocJOxafypPtokCKDezi3mMpXGM0nFU9yTMZSYXsHGUffEcsR65d6aAGh8kvtn9pntxGLAtUdTyttaoSg56JE00cDeq6r7E9xo7x8TSefFL0D/68X9IAaZOz1SYP8KE2DFEYsakwaTyvhVQT8DIdU/hQ3yosd5AGxgWY6gvn0zJ8SWLeAu/fXIJPyc8RyxJqUkHeQewDtIDc0rtKhTttBZl3pehG4CgJDl/SrHM48RWAWAQ0yi6DrXxoBDfLS9Hq4WQQ0yCyCrn9pBDTIS9Pr4WYR0CCzCLr+pRHQIC9Nr4ebRUCDzCLo+pdGQIO8NL0ebhYBDTKLoOtfGgEN8tL0erhZBDTILIKuf2kE/gN/a8y3td7a0gAAAABJRU5ErkJgg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pic>
        <p:nvPicPr>
          <p:cNvPr id="4" name="圖片 3"/>
          <p:cNvPicPr>
            <a:picLocks noChangeAspect="1"/>
          </p:cNvPicPr>
          <p:nvPr/>
        </p:nvPicPr>
        <p:blipFill>
          <a:blip r:embed="rId2"/>
          <a:stretch>
            <a:fillRect/>
          </a:stretch>
        </p:blipFill>
        <p:spPr>
          <a:xfrm>
            <a:off x="9455819" y="4012707"/>
            <a:ext cx="2341365" cy="2341365"/>
          </a:xfrm>
          <a:prstGeom prst="rect">
            <a:avLst/>
          </a:prstGeom>
        </p:spPr>
      </p:pic>
      <p:pic>
        <p:nvPicPr>
          <p:cNvPr id="7" name="圖片 6"/>
          <p:cNvPicPr>
            <a:picLocks noChangeAspect="1"/>
          </p:cNvPicPr>
          <p:nvPr/>
        </p:nvPicPr>
        <p:blipFill>
          <a:blip r:embed="rId3"/>
          <a:stretch>
            <a:fillRect/>
          </a:stretch>
        </p:blipFill>
        <p:spPr>
          <a:xfrm>
            <a:off x="1062599" y="1632956"/>
            <a:ext cx="7721155" cy="4721116"/>
          </a:xfrm>
          <a:prstGeom prst="rect">
            <a:avLst/>
          </a:prstGeom>
          <a:ln>
            <a:noFill/>
          </a:ln>
          <a:effectLst>
            <a:outerShdw blurRad="292100" dist="139700" dir="2700000" algn="tl" rotWithShape="0">
              <a:srgbClr val="333333">
                <a:alpha val="65000"/>
              </a:srgbClr>
            </a:outerShdw>
          </a:effectLst>
        </p:spPr>
      </p:pic>
      <p:sp>
        <p:nvSpPr>
          <p:cNvPr id="32" name="矩形 31"/>
          <p:cNvSpPr/>
          <p:nvPr/>
        </p:nvSpPr>
        <p:spPr>
          <a:xfrm>
            <a:off x="6096000" y="6537822"/>
            <a:ext cx="6096000" cy="307777"/>
          </a:xfrm>
          <a:prstGeom prst="rect">
            <a:avLst/>
          </a:prstGeom>
        </p:spPr>
        <p:txBody>
          <a:bodyPr>
            <a:spAutoFit/>
          </a:bodyPr>
          <a:lstStyle/>
          <a:p>
            <a:pPr algn="r"/>
            <a:r>
              <a:rPr lang="zh-TW" altLang="en-US" sz="1400" dirty="0">
                <a:latin typeface="+mn-ea"/>
                <a:cs typeface="Times New Roman" panose="02020603050405020304" pitchFamily="18" charset="0"/>
              </a:rPr>
              <a:t>文章连结： </a:t>
            </a:r>
            <a:r>
              <a:rPr lang="zh-TW" altLang="en-US" sz="1400" dirty="0">
                <a:latin typeface="Times New Roman" panose="02020603050405020304" pitchFamily="18" charset="0"/>
                <a:cs typeface="Times New Roman" panose="02020603050405020304" pitchFamily="18" charset="0"/>
              </a:rPr>
              <a:t>https://chiculture.org.hk/tc/photo-story/2954</a:t>
            </a:r>
          </a:p>
        </p:txBody>
      </p:sp>
    </p:spTree>
    <p:extLst>
      <p:ext uri="{BB962C8B-B14F-4D97-AF65-F5344CB8AC3E}">
        <p14:creationId xmlns:p14="http://schemas.microsoft.com/office/powerpoint/2010/main" val="35199942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標題 1"/>
          <p:cNvSpPr>
            <a:spLocks noGrp="1"/>
          </p:cNvSpPr>
          <p:nvPr>
            <p:ph type="title"/>
          </p:nvPr>
        </p:nvSpPr>
        <p:spPr>
          <a:xfrm>
            <a:off x="895349" y="217685"/>
            <a:ext cx="11058525" cy="6352977"/>
          </a:xfrm>
        </p:spPr>
        <p:txBody>
          <a:bodyPr>
            <a:normAutofit/>
          </a:bodyPr>
          <a:lstStyle/>
          <a:p>
            <a:br>
              <a:rPr lang="en-US" altLang="zh-TW" sz="3600" dirty="0">
                <a:latin typeface="Times New Roman" panose="02020603050405020304" pitchFamily="18" charset="0"/>
                <a:cs typeface="Times New Roman" panose="02020603050405020304" pitchFamily="18" charset="0"/>
              </a:rPr>
            </a:br>
            <a:br>
              <a:rPr lang="en-US" altLang="zh-TW" sz="2800" dirty="0">
                <a:latin typeface="Times New Roman" panose="02020603050405020304" pitchFamily="18" charset="0"/>
                <a:cs typeface="Times New Roman" panose="02020603050405020304" pitchFamily="18" charset="0"/>
              </a:rPr>
            </a:br>
            <a:r>
              <a:rPr lang="zh-TW" altLang="en-US" sz="2800" dirty="0">
                <a:latin typeface="Times New Roman" panose="02020603050405020304" pitchFamily="18" charset="0"/>
                <a:cs typeface="Times New Roman" panose="02020603050405020304" pitchFamily="18" charset="0"/>
              </a:rPr>
              <a:t>九一八事变距今已经九十年，中国人一直铭记这段历史，内地民众坚持于每年举行悼念活动，你认为有甚么正面作用和意义呢？</a:t>
            </a:r>
            <a:br>
              <a:rPr lang="en-US" altLang="zh-TW" sz="3600" dirty="0">
                <a:latin typeface="Times New Roman" panose="02020603050405020304" pitchFamily="18" charset="0"/>
                <a:cs typeface="Times New Roman" panose="02020603050405020304" pitchFamily="18" charset="0"/>
              </a:rPr>
            </a:br>
            <a:endParaRPr lang="zh-TW" altLang="en-US" sz="3600" dirty="0">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7" name="文字方塊 6"/>
          <p:cNvSpPr txBox="1"/>
          <p:nvPr/>
        </p:nvSpPr>
        <p:spPr>
          <a:xfrm>
            <a:off x="927038" y="448588"/>
            <a:ext cx="7884452" cy="707886"/>
          </a:xfrm>
          <a:prstGeom prst="rect">
            <a:avLst/>
          </a:prstGeom>
          <a:noFill/>
        </p:spPr>
        <p:txBody>
          <a:bodyPr wrap="square" rtlCol="0">
            <a:spAutoFit/>
          </a:bodyPr>
          <a:lstStyle/>
          <a:p>
            <a:r>
              <a:rPr lang="zh-TW" altLang="en-US" sz="4000" b="1" dirty="0"/>
              <a:t>思考站</a:t>
            </a:r>
            <a:endParaRPr lang="en-US" altLang="zh-TW" sz="4000" b="1" dirty="0"/>
          </a:p>
        </p:txBody>
      </p:sp>
      <p:pic>
        <p:nvPicPr>
          <p:cNvPr id="2054" name="Picture 6" descr="手绘人物中高学生开学社团开会小组讨论公告PSD源文件设计素材-shejips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6055" y="2757811"/>
            <a:ext cx="5513583" cy="389626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14" name="圓角矩形圖說文字 13"/>
          <p:cNvSpPr/>
          <p:nvPr/>
        </p:nvSpPr>
        <p:spPr>
          <a:xfrm>
            <a:off x="8959310" y="3081745"/>
            <a:ext cx="3189425" cy="1229710"/>
          </a:xfrm>
          <a:prstGeom prst="wedgeRoundRectCallout">
            <a:avLst>
              <a:gd name="adj1" fmla="val -70717"/>
              <a:gd name="adj2" fmla="val 39762"/>
              <a:gd name="adj3" fmla="val 16667"/>
            </a:avLst>
          </a:prstGeom>
        </p:spPr>
        <p:style>
          <a:lnRef idx="2">
            <a:schemeClr val="accent4"/>
          </a:lnRef>
          <a:fillRef idx="1">
            <a:schemeClr val="lt1"/>
          </a:fillRef>
          <a:effectRef idx="0">
            <a:schemeClr val="accent4"/>
          </a:effectRef>
          <a:fontRef idx="minor">
            <a:schemeClr val="dk1"/>
          </a:fontRef>
        </p:style>
        <p:txBody>
          <a:bodyPr rtlCol="0" anchor="ctr"/>
          <a:lstStyle/>
          <a:p>
            <a:r>
              <a:rPr lang="zh-TW" altLang="en-US" sz="2000" dirty="0">
                <a:solidFill>
                  <a:schemeClr val="tx1"/>
                </a:solidFill>
              </a:rPr>
              <a:t>让我们缅怀抗日先烈，承传爱国精神与民族感情！</a:t>
            </a:r>
            <a:endParaRPr lang="en-US" altLang="zh-TW" sz="2000" dirty="0">
              <a:solidFill>
                <a:schemeClr val="tx1"/>
              </a:solidFill>
            </a:endParaRPr>
          </a:p>
        </p:txBody>
      </p:sp>
      <p:sp>
        <p:nvSpPr>
          <p:cNvPr id="18" name="圓角矩形圖說文字 17"/>
          <p:cNvSpPr/>
          <p:nvPr/>
        </p:nvSpPr>
        <p:spPr>
          <a:xfrm>
            <a:off x="1131819" y="2238703"/>
            <a:ext cx="3339217" cy="1457897"/>
          </a:xfrm>
          <a:prstGeom prst="wedgeRoundRectCallout">
            <a:avLst>
              <a:gd name="adj1" fmla="val 47915"/>
              <a:gd name="adj2" fmla="val 77077"/>
              <a:gd name="adj3" fmla="val 16667"/>
            </a:avLst>
          </a:prstGeom>
          <a:solidFill>
            <a:srgbClr val="FDF9F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zh-TW" altLang="en-US" sz="2000" dirty="0">
                <a:solidFill>
                  <a:schemeClr val="tx1"/>
                </a:solidFill>
              </a:rPr>
              <a:t>让我们认识战争对国家主权及人民福祉带来的祸害，更加体会国家安全的重要！</a:t>
            </a:r>
            <a:endParaRPr lang="en-US" altLang="zh-TW" sz="2000" dirty="0">
              <a:solidFill>
                <a:schemeClr val="tx1"/>
              </a:solidFill>
            </a:endParaRPr>
          </a:p>
        </p:txBody>
      </p:sp>
      <p:sp>
        <p:nvSpPr>
          <p:cNvPr id="17" name="圓角矩形圖說文字 16"/>
          <p:cNvSpPr/>
          <p:nvPr/>
        </p:nvSpPr>
        <p:spPr>
          <a:xfrm>
            <a:off x="4745159" y="2033460"/>
            <a:ext cx="4019290" cy="1448701"/>
          </a:xfrm>
          <a:prstGeom prst="wedgeRoundRectCallout">
            <a:avLst>
              <a:gd name="adj1" fmla="val -5096"/>
              <a:gd name="adj2" fmla="val 86126"/>
              <a:gd name="adj3" fmla="val 16667"/>
            </a:avLst>
          </a:prstGeom>
          <a:solidFill>
            <a:srgbClr val="F4F8FA"/>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zh-TW" altLang="en-US" sz="2000" dirty="0">
                <a:solidFill>
                  <a:schemeClr val="tx1"/>
                </a:solidFill>
              </a:rPr>
              <a:t>让我们能够正确认识历史，从前人守土卫国的英勇事迹，学习承担精神、坚毅、责任感等价值观！</a:t>
            </a:r>
            <a:endParaRPr lang="en-US" altLang="zh-TW" sz="2000" dirty="0">
              <a:solidFill>
                <a:schemeClr val="tx1"/>
              </a:solidFill>
            </a:endParaRPr>
          </a:p>
        </p:txBody>
      </p:sp>
    </p:spTree>
    <p:extLst>
      <p:ext uri="{BB962C8B-B14F-4D97-AF65-F5344CB8AC3E}">
        <p14:creationId xmlns:p14="http://schemas.microsoft.com/office/powerpoint/2010/main" val="1597648413"/>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格 12"/>
          <p:cNvGraphicFramePr>
            <a:graphicFrameLocks noGrp="1"/>
          </p:cNvGraphicFramePr>
          <p:nvPr>
            <p:extLst>
              <p:ext uri="{D42A27DB-BD31-4B8C-83A1-F6EECF244321}">
                <p14:modId xmlns:p14="http://schemas.microsoft.com/office/powerpoint/2010/main" val="1589121866"/>
              </p:ext>
            </p:extLst>
          </p:nvPr>
        </p:nvGraphicFramePr>
        <p:xfrm>
          <a:off x="1045050" y="1252727"/>
          <a:ext cx="10765147" cy="5215318"/>
        </p:xfrm>
        <a:graphic>
          <a:graphicData uri="http://schemas.openxmlformats.org/drawingml/2006/table">
            <a:tbl>
              <a:tblPr firstRow="1" bandRow="1">
                <a:tableStyleId>{69012ECD-51FC-41F1-AA8D-1B2483CD663E}</a:tableStyleId>
              </a:tblPr>
              <a:tblGrid>
                <a:gridCol w="2179413">
                  <a:extLst>
                    <a:ext uri="{9D8B030D-6E8A-4147-A177-3AD203B41FA5}">
                      <a16:colId xmlns:a16="http://schemas.microsoft.com/office/drawing/2014/main" val="1650142710"/>
                    </a:ext>
                  </a:extLst>
                </a:gridCol>
                <a:gridCol w="8585734">
                  <a:extLst>
                    <a:ext uri="{9D8B030D-6E8A-4147-A177-3AD203B41FA5}">
                      <a16:colId xmlns:a16="http://schemas.microsoft.com/office/drawing/2014/main" val="2163848094"/>
                    </a:ext>
                  </a:extLst>
                </a:gridCol>
              </a:tblGrid>
              <a:tr h="490918">
                <a:tc>
                  <a:txBody>
                    <a:bodyPr/>
                    <a:lstStyle/>
                    <a:p>
                      <a:r>
                        <a:rPr lang="zh-TW" altLang="en-US" sz="2000" dirty="0"/>
                        <a:t>科目</a:t>
                      </a:r>
                      <a:endParaRPr lang="zh-TW" altLang="en-US" sz="2000" b="1" dirty="0">
                        <a:latin typeface="Times New Roman" panose="02020603050405020304" pitchFamily="18" charset="0"/>
                        <a:cs typeface="Times New Roman" panose="02020603050405020304" pitchFamily="18" charset="0"/>
                      </a:endParaRPr>
                    </a:p>
                  </a:txBody>
                  <a:tcPr/>
                </a:tc>
                <a:tc>
                  <a:txBody>
                    <a:bodyPr/>
                    <a:lstStyle/>
                    <a:p>
                      <a:r>
                        <a:rPr lang="zh-TW" altLang="en-US" sz="2000" dirty="0"/>
                        <a:t>与九一八事变和抗日战争相关的学习内容</a:t>
                      </a:r>
                      <a:endParaRPr lang="zh-TW" altLang="en-US" sz="20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392659427"/>
                  </a:ext>
                </a:extLst>
              </a:tr>
              <a:tr h="700552">
                <a:tc>
                  <a:txBody>
                    <a:bodyPr/>
                    <a:lstStyle/>
                    <a:p>
                      <a:pPr marL="0" algn="l" defTabSz="914400" rtl="0" eaLnBrk="1" latinLnBrk="0" hangingPunct="1"/>
                      <a:r>
                        <a:rPr lang="zh-TW" altLang="en-US" sz="2000" kern="1200" dirty="0"/>
                        <a:t>小学常识科</a:t>
                      </a:r>
                      <a:endParaRPr lang="zh-TW" altLang="en-US" sz="2000" b="0" kern="120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pPr marL="0" algn="l" defTabSz="914400" rtl="0" eaLnBrk="1" latinLnBrk="0" hangingPunct="1"/>
                      <a:r>
                        <a:rPr lang="zh-TW" altLang="en-US" sz="2000" dirty="0"/>
                        <a:t>学习范畴五：国民身份认同与中华文化</a:t>
                      </a:r>
                      <a:endParaRPr lang="en-US" altLang="zh-TW" sz="2000" dirty="0"/>
                    </a:p>
                    <a:p>
                      <a:pPr marL="0" algn="l" defTabSz="914400" rtl="0" eaLnBrk="1" latinLnBrk="0" hangingPunct="1"/>
                      <a:r>
                        <a:rPr lang="zh-TW" altLang="en-US" sz="2000" dirty="0"/>
                        <a:t>第二学习阶段的核心学习元素：</a:t>
                      </a:r>
                      <a:endParaRPr lang="en-US" altLang="zh-TW" sz="2000" dirty="0"/>
                    </a:p>
                    <a:p>
                      <a:pPr marL="342900" indent="-342900" algn="l" defTabSz="914400" rtl="0" eaLnBrk="1" latinLnBrk="0" hangingPunct="1">
                        <a:buFont typeface="Arial" panose="020B0604020202020204" pitchFamily="34" charset="0"/>
                        <a:buChar char="•"/>
                      </a:pPr>
                      <a:r>
                        <a:rPr lang="zh-TW" altLang="en-US" sz="2000" dirty="0"/>
                        <a:t>中国历史上重要的朝代及时序</a:t>
                      </a:r>
                      <a:endParaRPr lang="en-US" altLang="zh-TW" sz="2000" dirty="0"/>
                    </a:p>
                    <a:p>
                      <a:pPr marL="342900" indent="-342900" algn="l" defTabSz="914400" rtl="0" eaLnBrk="1" latinLnBrk="0" hangingPunct="1">
                        <a:buFont typeface="Arial" panose="020B0604020202020204" pitchFamily="34" charset="0"/>
                        <a:buChar char="•"/>
                      </a:pPr>
                      <a:r>
                        <a:rPr lang="zh-TW" altLang="en-US" sz="2000" dirty="0"/>
                        <a:t>一些对今日社会有重要影响的历史事件</a:t>
                      </a:r>
                      <a:endParaRPr lang="en-US" altLang="zh-TW" sz="2000" dirty="0"/>
                    </a:p>
                  </a:txBody>
                  <a:tcPr/>
                </a:tc>
                <a:extLst>
                  <a:ext uri="{0D108BD9-81ED-4DB2-BD59-A6C34878D82A}">
                    <a16:rowId xmlns:a16="http://schemas.microsoft.com/office/drawing/2014/main" val="2687234870"/>
                  </a:ext>
                </a:extLst>
              </a:tr>
              <a:tr h="700552">
                <a:tc>
                  <a:txBody>
                    <a:bodyPr/>
                    <a:lstStyle/>
                    <a:p>
                      <a:pPr marL="0" algn="l" defTabSz="914400" rtl="0" eaLnBrk="1" latinLnBrk="0" hangingPunct="1"/>
                      <a:r>
                        <a:rPr lang="zh-TW" altLang="en-US" sz="2000" kern="1200" dirty="0"/>
                        <a:t>初中中国历史科</a:t>
                      </a:r>
                      <a:endParaRPr lang="zh-TW" altLang="en-US" sz="2000" b="0" kern="120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pPr marL="0" algn="l" defTabSz="914400" rtl="0" eaLnBrk="1" latinLnBrk="0" hangingPunct="1"/>
                      <a:r>
                        <a:rPr lang="zh-TW" altLang="en-US" sz="2000" dirty="0"/>
                        <a:t>中三级：中华民国的建立及面对的困难</a:t>
                      </a:r>
                      <a:endParaRPr lang="en-US" altLang="zh-TW" sz="2000" dirty="0"/>
                    </a:p>
                    <a:p>
                      <a:pPr marL="0" algn="l" defTabSz="914400" rtl="0" eaLnBrk="1" latinLnBrk="0" hangingPunct="1"/>
                      <a:r>
                        <a:rPr lang="zh-TW" altLang="en-US" sz="2000" dirty="0"/>
                        <a:t>课题</a:t>
                      </a:r>
                      <a:r>
                        <a:rPr lang="en-US" altLang="zh-TW" sz="2000" dirty="0"/>
                        <a:t>3</a:t>
                      </a:r>
                      <a:r>
                        <a:rPr lang="zh-TW" altLang="en-US" sz="2000" dirty="0"/>
                        <a:t>：日本侵华与抗日战争</a:t>
                      </a:r>
                      <a:endParaRPr lang="en-US" altLang="zh-TW" sz="2000" dirty="0"/>
                    </a:p>
                  </a:txBody>
                  <a:tcPr/>
                </a:tc>
                <a:extLst>
                  <a:ext uri="{0D108BD9-81ED-4DB2-BD59-A6C34878D82A}">
                    <a16:rowId xmlns:a16="http://schemas.microsoft.com/office/drawing/2014/main" val="467190356"/>
                  </a:ext>
                </a:extLst>
              </a:tr>
              <a:tr h="0">
                <a:tc>
                  <a:txBody>
                    <a:bodyPr/>
                    <a:lstStyle/>
                    <a:p>
                      <a:pPr marL="0" algn="l" defTabSz="914400" rtl="0" eaLnBrk="1" latinLnBrk="0" hangingPunct="1"/>
                      <a:r>
                        <a:rPr lang="zh-TW" altLang="en-US" sz="2000" kern="1200" dirty="0"/>
                        <a:t>高中中国历史科</a:t>
                      </a:r>
                      <a:endParaRPr lang="zh-TW" altLang="en-US" sz="2000" b="0" kern="120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pPr marL="0" algn="l" defTabSz="914400" rtl="0" eaLnBrk="1" latinLnBrk="0" hangingPunct="1"/>
                      <a:r>
                        <a:rPr lang="zh-TW" altLang="en-US" sz="2000" dirty="0"/>
                        <a:t>乙部：十九世纪中叶至二十世纪末 </a:t>
                      </a:r>
                      <a:r>
                        <a:rPr lang="en-US" altLang="zh-TW" sz="2000" dirty="0"/>
                        <a:t>– </a:t>
                      </a:r>
                      <a:r>
                        <a:rPr lang="zh-TW" altLang="en-US" sz="2000" dirty="0"/>
                        <a:t>辛亥革命至中华人民共和国成立 </a:t>
                      </a:r>
                      <a:endParaRPr lang="en-US" altLang="zh-TW" sz="2000" dirty="0"/>
                    </a:p>
                    <a:p>
                      <a:pPr marL="0" algn="l" defTabSz="914400" rtl="0" eaLnBrk="1" latinLnBrk="0" hangingPunct="1"/>
                      <a:r>
                        <a:rPr lang="zh-TW" altLang="en-US" sz="2000" dirty="0"/>
                        <a:t>课题</a:t>
                      </a:r>
                      <a:r>
                        <a:rPr lang="en-US" altLang="zh-TW" sz="2000" dirty="0"/>
                        <a:t>3</a:t>
                      </a:r>
                      <a:r>
                        <a:rPr lang="zh-TW" altLang="en-US" sz="2000" dirty="0"/>
                        <a:t>：抗日战争</a:t>
                      </a:r>
                      <a:endParaRPr lang="en-US" altLang="zh-TW" sz="2000" dirty="0"/>
                    </a:p>
                  </a:txBody>
                  <a:tcPr/>
                </a:tc>
                <a:extLst>
                  <a:ext uri="{0D108BD9-81ED-4DB2-BD59-A6C34878D82A}">
                    <a16:rowId xmlns:a16="http://schemas.microsoft.com/office/drawing/2014/main" val="3113634840"/>
                  </a:ext>
                </a:extLst>
              </a:tr>
              <a:tr h="1005140">
                <a:tc>
                  <a:txBody>
                    <a:bodyPr/>
                    <a:lstStyle/>
                    <a:p>
                      <a:pPr marL="0" algn="l" defTabSz="914400" rtl="0" eaLnBrk="1" latinLnBrk="0" hangingPunct="1"/>
                      <a:r>
                        <a:rPr lang="zh-TW" altLang="en-US" sz="2000" kern="1200" dirty="0"/>
                        <a:t>初中历史科</a:t>
                      </a:r>
                      <a:endParaRPr lang="zh-TW" altLang="en-US" sz="2000" b="0" kern="120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pPr marL="0" algn="l" defTabSz="914400" rtl="0" eaLnBrk="1" latinLnBrk="0" hangingPunct="1"/>
                      <a:r>
                        <a:rPr lang="zh-TW" altLang="en-US" sz="2000" kern="1200" dirty="0"/>
                        <a:t>中三级：</a:t>
                      </a:r>
                      <a:r>
                        <a:rPr lang="zh-TW" altLang="en-US" sz="2000" dirty="0"/>
                        <a:t>现代世界（</a:t>
                      </a:r>
                      <a:r>
                        <a:rPr lang="en-US" altLang="zh-TW" sz="2000" dirty="0"/>
                        <a:t>20</a:t>
                      </a:r>
                      <a:r>
                        <a:rPr lang="zh-TW" altLang="en-US" sz="2000" dirty="0"/>
                        <a:t>世纪至今）：迈向多极与相互依存</a:t>
                      </a:r>
                      <a:endParaRPr lang="en-US" altLang="zh-TW" sz="2000" dirty="0"/>
                    </a:p>
                    <a:p>
                      <a:pPr marL="0" algn="l" defTabSz="914400" rtl="0" eaLnBrk="1" latinLnBrk="0" hangingPunct="1"/>
                      <a:r>
                        <a:rPr lang="zh-TW" altLang="en-US" sz="2000" kern="1200" dirty="0"/>
                        <a:t>课题</a:t>
                      </a:r>
                      <a:r>
                        <a:rPr lang="en-US" altLang="zh-TW" sz="2000" kern="1200" dirty="0"/>
                        <a:t>9</a:t>
                      </a:r>
                      <a:r>
                        <a:rPr lang="zh-TW" altLang="en-US" sz="2000" kern="1200" dirty="0"/>
                        <a:t>：</a:t>
                      </a:r>
                      <a:r>
                        <a:rPr lang="en-US" altLang="zh-TW" sz="2000" dirty="0"/>
                        <a:t>20</a:t>
                      </a:r>
                      <a:r>
                        <a:rPr lang="zh-TW" altLang="en-US" sz="2000" dirty="0"/>
                        <a:t>世纪的国际纷争及危机 </a:t>
                      </a:r>
                      <a:r>
                        <a:rPr lang="en-US" altLang="zh-TW" sz="2000" dirty="0"/>
                        <a:t>(I)</a:t>
                      </a:r>
                      <a:r>
                        <a:rPr lang="zh-TW" altLang="en-US" sz="2000" dirty="0"/>
                        <a:t> </a:t>
                      </a:r>
                      <a:r>
                        <a:rPr lang="en-US" altLang="zh-TW" sz="2000" dirty="0"/>
                        <a:t>– </a:t>
                      </a:r>
                      <a:r>
                        <a:rPr lang="zh-TW" altLang="en-US" sz="2000" dirty="0"/>
                        <a:t>两次世界大战</a:t>
                      </a:r>
                      <a:endParaRPr lang="en-US" altLang="zh-TW" sz="2000" dirty="0"/>
                    </a:p>
                    <a:p>
                      <a:pPr marL="0" algn="l" defTabSz="914400" rtl="0" eaLnBrk="1" latinLnBrk="0" hangingPunct="1"/>
                      <a:r>
                        <a:rPr lang="zh-TW" altLang="en-US" sz="2000" dirty="0"/>
                        <a:t>课题 </a:t>
                      </a:r>
                      <a:r>
                        <a:rPr lang="en-US" altLang="zh-TW" sz="2000" dirty="0"/>
                        <a:t>12</a:t>
                      </a:r>
                      <a:r>
                        <a:rPr lang="zh-TW" altLang="en-US" sz="2000" dirty="0"/>
                        <a:t>：</a:t>
                      </a:r>
                      <a:r>
                        <a:rPr lang="en-US" altLang="zh-TW" sz="2000" dirty="0"/>
                        <a:t>20</a:t>
                      </a:r>
                      <a:r>
                        <a:rPr lang="zh-TW" altLang="en-US" sz="2000" dirty="0"/>
                        <a:t>世纪香港的成长与蜕变 </a:t>
                      </a:r>
                      <a:endParaRPr lang="en-US" altLang="zh-TW" sz="2000" dirty="0"/>
                    </a:p>
                  </a:txBody>
                  <a:tcPr/>
                </a:tc>
                <a:extLst>
                  <a:ext uri="{0D108BD9-81ED-4DB2-BD59-A6C34878D82A}">
                    <a16:rowId xmlns:a16="http://schemas.microsoft.com/office/drawing/2014/main" val="564030207"/>
                  </a:ext>
                </a:extLst>
              </a:tr>
              <a:tr h="1005140">
                <a:tc>
                  <a:txBody>
                    <a:bodyPr/>
                    <a:lstStyle/>
                    <a:p>
                      <a:pPr marL="0" algn="l" defTabSz="914400" rtl="0" eaLnBrk="1" latinLnBrk="0" hangingPunct="1"/>
                      <a:r>
                        <a:rPr lang="zh-TW" altLang="en-US" sz="2000" kern="1200" dirty="0"/>
                        <a:t>高中历史科</a:t>
                      </a:r>
                      <a:endParaRPr lang="zh-TW" altLang="en-US" sz="2000" b="0" kern="120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pPr marL="0" algn="l" defTabSz="914400" rtl="0" eaLnBrk="1" latinLnBrk="0" hangingPunct="1"/>
                      <a:r>
                        <a:rPr lang="zh-TW" altLang="en-US" sz="2000" dirty="0"/>
                        <a:t>主题甲：二十世纪亚洲的现代化与蜕变</a:t>
                      </a:r>
                      <a:endParaRPr lang="en-US" altLang="zh-TW" sz="2000" dirty="0"/>
                    </a:p>
                    <a:p>
                      <a:pPr marL="0" algn="l" defTabSz="914400" rtl="0" eaLnBrk="1" latinLnBrk="0" hangingPunct="1"/>
                      <a:r>
                        <a:rPr lang="zh-TW" altLang="en-US" sz="2000" dirty="0"/>
                        <a:t>（二） 中国的现代化与蜕变</a:t>
                      </a:r>
                      <a:endParaRPr lang="en-US" altLang="zh-TW" sz="2000" dirty="0"/>
                    </a:p>
                    <a:p>
                      <a:pPr marL="0" algn="l" defTabSz="914400" rtl="0" eaLnBrk="1" latinLnBrk="0" hangingPunct="1"/>
                      <a:r>
                        <a:rPr lang="zh-TW" altLang="en-US" sz="2000" dirty="0"/>
                        <a:t>（三） 日本及东南亚的现代化与蜕变</a:t>
                      </a:r>
                      <a:endParaRPr lang="en-US" altLang="zh-TW" sz="2000" dirty="0"/>
                    </a:p>
                  </a:txBody>
                  <a:tcPr/>
                </a:tc>
                <a:extLst>
                  <a:ext uri="{0D108BD9-81ED-4DB2-BD59-A6C34878D82A}">
                    <a16:rowId xmlns:a16="http://schemas.microsoft.com/office/drawing/2014/main" val="406731380"/>
                  </a:ext>
                </a:extLst>
              </a:tr>
            </a:tbl>
          </a:graphicData>
        </a:graphic>
      </p:graphicFrame>
      <p:sp>
        <p:nvSpPr>
          <p:cNvPr id="15" name="文字方塊 14"/>
          <p:cNvSpPr txBox="1"/>
          <p:nvPr/>
        </p:nvSpPr>
        <p:spPr>
          <a:xfrm>
            <a:off x="927038" y="448588"/>
            <a:ext cx="7884452" cy="707886"/>
          </a:xfrm>
          <a:prstGeom prst="rect">
            <a:avLst/>
          </a:prstGeom>
          <a:noFill/>
        </p:spPr>
        <p:txBody>
          <a:bodyPr wrap="square" rtlCol="0">
            <a:spAutoFit/>
          </a:bodyPr>
          <a:lstStyle/>
          <a:p>
            <a:r>
              <a:rPr lang="zh-TW" altLang="en-US" sz="4000" b="1" dirty="0"/>
              <a:t>课程配合</a:t>
            </a:r>
            <a:endParaRPr lang="en-US" altLang="zh-TW" sz="4000" b="1" dirty="0"/>
          </a:p>
        </p:txBody>
      </p:sp>
    </p:spTree>
    <p:extLst>
      <p:ext uri="{BB962C8B-B14F-4D97-AF65-F5344CB8AC3E}">
        <p14:creationId xmlns:p14="http://schemas.microsoft.com/office/powerpoint/2010/main" val="42311164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normAutofit/>
          </a:bodyPr>
          <a:lstStyle/>
          <a:p>
            <a:r>
              <a:rPr lang="zh-TW" altLang="en-US" sz="4000" b="1" dirty="0"/>
              <a:t>延伸阅读参考举隅</a:t>
            </a:r>
          </a:p>
        </p:txBody>
      </p:sp>
      <p:sp>
        <p:nvSpPr>
          <p:cNvPr id="8" name="內容版面配置區 7"/>
          <p:cNvSpPr>
            <a:spLocks noGrp="1"/>
          </p:cNvSpPr>
          <p:nvPr>
            <p:ph idx="1"/>
          </p:nvPr>
        </p:nvSpPr>
        <p:spPr>
          <a:xfrm>
            <a:off x="1371600" y="1770743"/>
            <a:ext cx="9601200" cy="4775199"/>
          </a:xfrm>
        </p:spPr>
        <p:txBody>
          <a:bodyPr>
            <a:normAutofit/>
          </a:bodyPr>
          <a:lstStyle/>
          <a:p>
            <a:pPr marL="0" indent="0">
              <a:buNone/>
            </a:pPr>
            <a:r>
              <a:rPr lang="zh-TW" altLang="en-US" sz="2400" dirty="0">
                <a:latin typeface="Times New Roman" panose="02020603050405020304" pitchFamily="18" charset="0"/>
                <a:cs typeface="Times New Roman" panose="02020603050405020304" pitchFamily="18" charset="0"/>
              </a:rPr>
              <a:t>教育局课程发展处</a:t>
            </a:r>
            <a:endParaRPr lang="en-US" altLang="zh-TW" sz="2400" dirty="0">
              <a:latin typeface="Times New Roman" panose="02020603050405020304" pitchFamily="18" charset="0"/>
              <a:cs typeface="Times New Roman" panose="02020603050405020304" pitchFamily="18" charset="0"/>
            </a:endParaRPr>
          </a:p>
          <a:p>
            <a:r>
              <a:rPr lang="en-US" altLang="zh-TW" sz="2400" dirty="0">
                <a:latin typeface="Times New Roman" panose="02020603050405020304" pitchFamily="18" charset="0"/>
                <a:cs typeface="Times New Roman" panose="02020603050405020304" pitchFamily="18" charset="0"/>
              </a:rPr>
              <a:t>《</a:t>
            </a:r>
            <a:r>
              <a:rPr lang="zh-TW" altLang="en-US" sz="2400" dirty="0">
                <a:latin typeface="Times New Roman" panose="02020603050405020304" pitchFamily="18" charset="0"/>
                <a:cs typeface="Times New Roman" panose="02020603050405020304" pitchFamily="18" charset="0"/>
              </a:rPr>
              <a:t>抗战胜利七十周年图片集</a:t>
            </a:r>
            <a:r>
              <a:rPr lang="en-US" altLang="zh-TW" sz="2400" dirty="0">
                <a:latin typeface="Times New Roman" panose="02020603050405020304" pitchFamily="18" charset="0"/>
                <a:cs typeface="Times New Roman" panose="02020603050405020304" pitchFamily="18" charset="0"/>
              </a:rPr>
              <a:t>——</a:t>
            </a:r>
            <a:r>
              <a:rPr lang="zh-TW" altLang="en-US" sz="2400" dirty="0">
                <a:latin typeface="Times New Roman" panose="02020603050405020304" pitchFamily="18" charset="0"/>
                <a:cs typeface="Times New Roman" panose="02020603050405020304" pitchFamily="18" charset="0"/>
              </a:rPr>
              <a:t>徐宗懋藏品选</a:t>
            </a:r>
            <a:r>
              <a:rPr lang="en-US" altLang="zh-TW" sz="2400" dirty="0">
                <a:latin typeface="Times New Roman" panose="02020603050405020304" pitchFamily="18" charset="0"/>
                <a:cs typeface="Times New Roman" panose="02020603050405020304" pitchFamily="18" charset="0"/>
              </a:rPr>
              <a:t>》</a:t>
            </a:r>
          </a:p>
          <a:p>
            <a:pPr marL="0" indent="0">
              <a:buNone/>
            </a:pPr>
            <a:r>
              <a:rPr lang="en-US" altLang="zh-TW" dirty="0">
                <a:solidFill>
                  <a:schemeClr val="tx1"/>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https://www.edb.gov.hk/tc/curriculum-development/kla/pshe/references-and-resources/chinese-history/70th_victory_album.html</a:t>
            </a:r>
            <a:endParaRPr lang="en-US" altLang="zh-TW" dirty="0">
              <a:solidFill>
                <a:schemeClr val="tx1"/>
              </a:solidFill>
              <a:latin typeface="Times New Roman" panose="02020603050405020304" pitchFamily="18" charset="0"/>
              <a:cs typeface="Times New Roman" panose="02020603050405020304" pitchFamily="18" charset="0"/>
            </a:endParaRPr>
          </a:p>
          <a:p>
            <a:pPr marL="0" indent="0">
              <a:buNone/>
            </a:pPr>
            <a:endParaRPr lang="en-US" altLang="zh-TW" dirty="0">
              <a:latin typeface="Times New Roman" panose="02020603050405020304" pitchFamily="18" charset="0"/>
              <a:cs typeface="Times New Roman" panose="02020603050405020304" pitchFamily="18" charset="0"/>
            </a:endParaRPr>
          </a:p>
          <a:p>
            <a:pPr>
              <a:lnSpc>
                <a:spcPct val="104000"/>
              </a:lnSpc>
            </a:pPr>
            <a:r>
              <a:rPr lang="en-US" altLang="zh-TW" sz="2400" dirty="0">
                <a:latin typeface="Times New Roman" panose="02020603050405020304" pitchFamily="18" charset="0"/>
                <a:cs typeface="Times New Roman" panose="02020603050405020304" pitchFamily="18" charset="0"/>
              </a:rPr>
              <a:t>《</a:t>
            </a:r>
            <a:r>
              <a:rPr lang="zh-TW" altLang="en-US" sz="2400" dirty="0">
                <a:latin typeface="Times New Roman" panose="02020603050405020304" pitchFamily="18" charset="0"/>
                <a:cs typeface="Times New Roman" panose="02020603050405020304" pitchFamily="18" charset="0"/>
              </a:rPr>
              <a:t>历史影像中的近代中国</a:t>
            </a:r>
            <a:r>
              <a:rPr lang="en-US" altLang="zh-TW" sz="2400" dirty="0">
                <a:latin typeface="Times New Roman" panose="02020603050405020304" pitchFamily="18" charset="0"/>
                <a:cs typeface="Times New Roman" panose="02020603050405020304" pitchFamily="18" charset="0"/>
              </a:rPr>
              <a:t>——</a:t>
            </a:r>
            <a:r>
              <a:rPr lang="zh-TW" altLang="en-US" sz="2400" dirty="0">
                <a:latin typeface="Times New Roman" panose="02020603050405020304" pitchFamily="18" charset="0"/>
                <a:cs typeface="Times New Roman" panose="02020603050405020304" pitchFamily="18" charset="0"/>
              </a:rPr>
              <a:t>徐宗懋藏品选</a:t>
            </a:r>
            <a:r>
              <a:rPr lang="en-US" altLang="zh-TW" sz="2400" dirty="0">
                <a:latin typeface="Times New Roman" panose="02020603050405020304" pitchFamily="18" charset="0"/>
                <a:cs typeface="Times New Roman" panose="02020603050405020304" pitchFamily="18" charset="0"/>
              </a:rPr>
              <a:t>》</a:t>
            </a:r>
            <a:endParaRPr lang="zh-TW" altLang="en-US" sz="2400" dirty="0">
              <a:latin typeface="Times New Roman" panose="02020603050405020304" pitchFamily="18" charset="0"/>
              <a:cs typeface="Times New Roman" panose="02020603050405020304" pitchFamily="18" charset="0"/>
            </a:endParaRPr>
          </a:p>
          <a:p>
            <a:pPr marL="0" indent="0">
              <a:buNone/>
            </a:pPr>
            <a:r>
              <a:rPr lang="en-US" altLang="zh-TW" dirty="0">
                <a:solidFill>
                  <a:schemeClr val="tx1"/>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https://www.edb.gov.hk/tc/curriculum-development/kla/pshe/references-and-resources/chinese-history/historical_images_of_modern_china.html</a:t>
            </a:r>
            <a:endParaRPr lang="en-US" altLang="zh-TW" dirty="0">
              <a:solidFill>
                <a:schemeClr val="tx1"/>
              </a:solidFill>
              <a:latin typeface="Times New Roman" panose="02020603050405020304" pitchFamily="18" charset="0"/>
              <a:cs typeface="Times New Roman" panose="02020603050405020304" pitchFamily="18" charset="0"/>
            </a:endParaRPr>
          </a:p>
          <a:p>
            <a:pPr marL="0" indent="0">
              <a:buNone/>
            </a:pPr>
            <a:endParaRPr lang="zh-TW" altLang="en-US" dirty="0">
              <a:latin typeface="Times New Roman" panose="02020603050405020304" pitchFamily="18" charset="0"/>
              <a:cs typeface="Times New Roman" panose="02020603050405020304" pitchFamily="18" charset="0"/>
            </a:endParaRPr>
          </a:p>
        </p:txBody>
      </p:sp>
      <p:pic>
        <p:nvPicPr>
          <p:cNvPr id="4" name="圖片 3">
            <a:extLst>
              <a:ext uri="{FF2B5EF4-FFF2-40B4-BE49-F238E27FC236}">
                <a16:creationId xmlns:a16="http://schemas.microsoft.com/office/drawing/2014/main" id="{49DB7283-151F-47ED-B08F-BD9C245BD0E7}"/>
              </a:ext>
            </a:extLst>
          </p:cNvPr>
          <p:cNvPicPr>
            <a:picLocks noChangeAspect="1"/>
          </p:cNvPicPr>
          <p:nvPr/>
        </p:nvPicPr>
        <p:blipFill>
          <a:blip r:embed="rId5"/>
          <a:stretch>
            <a:fillRect/>
          </a:stretch>
        </p:blipFill>
        <p:spPr>
          <a:xfrm>
            <a:off x="10472111" y="2171700"/>
            <a:ext cx="1219275" cy="1186616"/>
          </a:xfrm>
          <a:prstGeom prst="rect">
            <a:avLst/>
          </a:prstGeom>
        </p:spPr>
      </p:pic>
      <p:pic>
        <p:nvPicPr>
          <p:cNvPr id="7" name="圖片 6">
            <a:extLst>
              <a:ext uri="{FF2B5EF4-FFF2-40B4-BE49-F238E27FC236}">
                <a16:creationId xmlns:a16="http://schemas.microsoft.com/office/drawing/2014/main" id="{54D68B3E-E874-45DC-AA95-3D9CFC1D8364}"/>
              </a:ext>
            </a:extLst>
          </p:cNvPr>
          <p:cNvPicPr>
            <a:picLocks noChangeAspect="1"/>
          </p:cNvPicPr>
          <p:nvPr/>
        </p:nvPicPr>
        <p:blipFill>
          <a:blip r:embed="rId6"/>
          <a:stretch>
            <a:fillRect/>
          </a:stretch>
        </p:blipFill>
        <p:spPr>
          <a:xfrm>
            <a:off x="10472110" y="4190932"/>
            <a:ext cx="1175207" cy="1186616"/>
          </a:xfrm>
          <a:prstGeom prst="rect">
            <a:avLst/>
          </a:prstGeom>
        </p:spPr>
      </p:pic>
    </p:spTree>
    <p:extLst>
      <p:ext uri="{BB962C8B-B14F-4D97-AF65-F5344CB8AC3E}">
        <p14:creationId xmlns:p14="http://schemas.microsoft.com/office/powerpoint/2010/main" val="9589265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000" b="1" dirty="0"/>
              <a:t>多媒体资源举隅</a:t>
            </a:r>
          </a:p>
        </p:txBody>
      </p:sp>
      <p:sp>
        <p:nvSpPr>
          <p:cNvPr id="4" name="內容版面配置區 7"/>
          <p:cNvSpPr>
            <a:spLocks noGrp="1"/>
          </p:cNvSpPr>
          <p:nvPr>
            <p:ph idx="1"/>
          </p:nvPr>
        </p:nvSpPr>
        <p:spPr>
          <a:xfrm>
            <a:off x="1371600" y="1770743"/>
            <a:ext cx="9123546" cy="4775199"/>
          </a:xfrm>
        </p:spPr>
        <p:txBody>
          <a:bodyPr>
            <a:normAutofit/>
          </a:bodyPr>
          <a:lstStyle/>
          <a:p>
            <a:pPr marL="0" indent="0">
              <a:buNone/>
            </a:pPr>
            <a:r>
              <a:rPr lang="zh-TW" altLang="en-US" sz="2400" dirty="0">
                <a:latin typeface="Times New Roman" panose="02020603050405020304" pitchFamily="18" charset="0"/>
                <a:cs typeface="Times New Roman" panose="02020603050405020304" pitchFamily="18" charset="0"/>
              </a:rPr>
              <a:t>教育局「薪火相传」国民教育活动系列网上平台</a:t>
            </a:r>
            <a:endParaRPr lang="en-US" altLang="zh-TW" sz="2400" dirty="0">
              <a:latin typeface="Times New Roman" panose="02020603050405020304" pitchFamily="18" charset="0"/>
              <a:cs typeface="Times New Roman" panose="02020603050405020304" pitchFamily="18" charset="0"/>
            </a:endParaRPr>
          </a:p>
          <a:p>
            <a:r>
              <a:rPr lang="zh-TW" altLang="en-US" sz="2400" dirty="0">
                <a:latin typeface="Times New Roman" panose="02020603050405020304" pitchFamily="18" charset="0"/>
                <a:cs typeface="Times New Roman" panose="02020603050405020304" pitchFamily="18" charset="0"/>
              </a:rPr>
              <a:t>九一八历史博物馆视频</a:t>
            </a:r>
            <a:endParaRPr lang="en-US" altLang="zh-TW" sz="2400" dirty="0">
              <a:latin typeface="Times New Roman" panose="02020603050405020304" pitchFamily="18" charset="0"/>
              <a:cs typeface="Times New Roman" panose="02020603050405020304" pitchFamily="18" charset="0"/>
            </a:endParaRPr>
          </a:p>
          <a:p>
            <a:pPr marL="0" indent="0">
              <a:buNone/>
            </a:pPr>
            <a:r>
              <a:rPr lang="en-US" altLang="zh-TW" dirty="0">
                <a:latin typeface="Times New Roman" panose="02020603050405020304" pitchFamily="18" charset="0"/>
                <a:cs typeface="Times New Roman" panose="02020603050405020304" pitchFamily="18" charset="0"/>
              </a:rPr>
              <a:t>https://www.passontorch.org.hk/zh-hant/resources/detail/751</a:t>
            </a:r>
          </a:p>
          <a:p>
            <a:pPr marL="0" indent="0">
              <a:buNone/>
            </a:pPr>
            <a:endParaRPr lang="en-US" altLang="zh-TW" dirty="0">
              <a:latin typeface="Times New Roman" panose="02020603050405020304" pitchFamily="18" charset="0"/>
              <a:cs typeface="Times New Roman" panose="02020603050405020304" pitchFamily="18" charset="0"/>
            </a:endParaRPr>
          </a:p>
          <a:p>
            <a:pPr marL="0" indent="0">
              <a:buNone/>
            </a:pPr>
            <a:r>
              <a:rPr lang="zh-TW" altLang="en-US" sz="2400" dirty="0">
                <a:latin typeface="Times New Roman" panose="02020603050405020304" pitchFamily="18" charset="0"/>
                <a:cs typeface="Times New Roman" panose="02020603050405020304" pitchFamily="18" charset="0"/>
              </a:rPr>
              <a:t>中国文化研究院</a:t>
            </a:r>
            <a:endParaRPr lang="en-US" altLang="zh-TW" sz="2400" dirty="0">
              <a:latin typeface="Times New Roman" panose="02020603050405020304" pitchFamily="18" charset="0"/>
              <a:cs typeface="Times New Roman" panose="02020603050405020304" pitchFamily="18" charset="0"/>
            </a:endParaRPr>
          </a:p>
          <a:p>
            <a:r>
              <a:rPr lang="zh-TW" altLang="en-US" sz="2400" dirty="0">
                <a:latin typeface="Times New Roman" panose="02020603050405020304" pitchFamily="18" charset="0"/>
                <a:cs typeface="Times New Roman" panose="02020603050405020304" pitchFamily="18" charset="0"/>
              </a:rPr>
              <a:t>「抗日战争与日占香港」网上展览馆</a:t>
            </a:r>
          </a:p>
          <a:p>
            <a:pPr marL="0" indent="0">
              <a:buNone/>
            </a:pPr>
            <a:r>
              <a:rPr lang="en-US" altLang="zh-TW" dirty="0">
                <a:latin typeface="Times New Roman" panose="02020603050405020304" pitchFamily="18" charset="0"/>
                <a:cs typeface="Times New Roman" panose="02020603050405020304" pitchFamily="18" charset="0"/>
              </a:rPr>
              <a:t>https://chiculture.org.hk/tc/node/3534?gclid=CjwKCAjw1JeJBhB9EiwAV612y3gjZiXeU4vuaRtlucet3KC4Z5nt7WaxZkKiyJzj7y6q060U9aqAjhoCe-cQAvD_BwE</a:t>
            </a:r>
            <a:br>
              <a:rPr lang="zh-TW" altLang="en-US" dirty="0"/>
            </a:br>
            <a:endParaRPr lang="en-US" altLang="zh-TW" dirty="0"/>
          </a:p>
          <a:p>
            <a:pPr marL="0" indent="0">
              <a:buNone/>
            </a:pPr>
            <a:endParaRPr lang="en-US" altLang="zh-TW" dirty="0"/>
          </a:p>
          <a:p>
            <a:pPr marL="0" indent="0">
              <a:buNone/>
            </a:pPr>
            <a:endParaRPr lang="zh-TW" altLang="en-US" dirty="0">
              <a:latin typeface="Times New Roman" panose="02020603050405020304" pitchFamily="18" charset="0"/>
              <a:cs typeface="Times New Roman" panose="02020603050405020304" pitchFamily="18" charset="0"/>
            </a:endParaRPr>
          </a:p>
        </p:txBody>
      </p:sp>
      <p:pic>
        <p:nvPicPr>
          <p:cNvPr id="3" name="圖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95146" y="2171700"/>
            <a:ext cx="1158641" cy="1158641"/>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6" name="圖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95146" y="3985641"/>
            <a:ext cx="1163875" cy="1163875"/>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4543877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904617" y="2039007"/>
            <a:ext cx="8700321" cy="2520335"/>
          </a:xfrm>
        </p:spPr>
        <p:txBody>
          <a:bodyPr/>
          <a:lstStyle/>
          <a:p>
            <a:pPr lvl="0">
              <a:lnSpc>
                <a:spcPct val="112000"/>
              </a:lnSpc>
              <a:spcBef>
                <a:spcPts val="0"/>
              </a:spcBef>
            </a:pPr>
            <a:r>
              <a:rPr lang="en-US" altLang="zh-TW" sz="3200" b="1" cap="none" dirty="0">
                <a:solidFill>
                  <a:srgbClr val="0000FF"/>
                </a:solidFill>
                <a:latin typeface="+mn-ea"/>
                <a:ea typeface="+mn-ea"/>
                <a:cs typeface="+mn-cs"/>
              </a:rPr>
              <a:t>*</a:t>
            </a:r>
            <a:r>
              <a:rPr lang="zh-TW" altLang="en-US" sz="3200" b="1" cap="none" dirty="0">
                <a:solidFill>
                  <a:srgbClr val="0000FF"/>
                </a:solidFill>
                <a:latin typeface="+mn-ea"/>
                <a:ea typeface="+mn-ea"/>
                <a:cs typeface="+mn-cs"/>
              </a:rPr>
              <a:t>由于部分内容涉及战争时的残酷场景，</a:t>
            </a:r>
            <a:br>
              <a:rPr lang="en-US" altLang="zh-TW" sz="3200" b="1" cap="none" dirty="0">
                <a:solidFill>
                  <a:srgbClr val="0000FF"/>
                </a:solidFill>
                <a:latin typeface="+mn-ea"/>
                <a:ea typeface="+mn-ea"/>
                <a:cs typeface="+mn-cs"/>
              </a:rPr>
            </a:br>
            <a:r>
              <a:rPr lang="zh-TW" altLang="en-US" sz="3200" b="1" cap="none" dirty="0">
                <a:solidFill>
                  <a:srgbClr val="0000FF"/>
                </a:solidFill>
                <a:latin typeface="+mn-ea"/>
                <a:ea typeface="+mn-ea"/>
                <a:cs typeface="+mn-cs"/>
              </a:rPr>
              <a:t>教师在使用本教材时，须因应学生年龄级别、</a:t>
            </a:r>
            <a:br>
              <a:rPr lang="en-US" altLang="zh-TW" sz="3200" b="1" cap="none" dirty="0">
                <a:solidFill>
                  <a:srgbClr val="0000FF"/>
                </a:solidFill>
                <a:latin typeface="+mn-ea"/>
                <a:ea typeface="+mn-ea"/>
                <a:cs typeface="+mn-cs"/>
              </a:rPr>
            </a:br>
            <a:r>
              <a:rPr lang="zh-TW" altLang="en-US" sz="3200" b="1" cap="none" dirty="0">
                <a:solidFill>
                  <a:srgbClr val="0000FF"/>
                </a:solidFill>
                <a:latin typeface="+mn-ea"/>
                <a:ea typeface="+mn-ea"/>
                <a:cs typeface="+mn-cs"/>
              </a:rPr>
              <a:t>学习进度及其他校本情况，适当地剪裁或选用。</a:t>
            </a:r>
            <a:br>
              <a:rPr lang="zh-TW" altLang="en-US" sz="3200" b="1" cap="none" dirty="0">
                <a:solidFill>
                  <a:srgbClr val="0000FF"/>
                </a:solidFill>
                <a:latin typeface="+mn-ea"/>
                <a:ea typeface="+mn-ea"/>
                <a:cs typeface="+mn-cs"/>
              </a:rPr>
            </a:br>
            <a:endParaRPr lang="zh-TW" altLang="en-US" sz="3200" dirty="0">
              <a:latin typeface="+mn-ea"/>
              <a:ea typeface="+mn-ea"/>
            </a:endParaRPr>
          </a:p>
        </p:txBody>
      </p:sp>
    </p:spTree>
    <p:extLst>
      <p:ext uri="{BB962C8B-B14F-4D97-AF65-F5344CB8AC3E}">
        <p14:creationId xmlns:p14="http://schemas.microsoft.com/office/powerpoint/2010/main" val="24493585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normAutofit/>
          </a:bodyPr>
          <a:lstStyle/>
          <a:p>
            <a:r>
              <a:rPr lang="zh-TW" altLang="en-US" sz="4000" b="1" dirty="0"/>
              <a:t>教学资源举隅</a:t>
            </a:r>
          </a:p>
        </p:txBody>
      </p:sp>
      <p:sp>
        <p:nvSpPr>
          <p:cNvPr id="8" name="內容版面配置區 7"/>
          <p:cNvSpPr>
            <a:spLocks noGrp="1"/>
          </p:cNvSpPr>
          <p:nvPr>
            <p:ph idx="1"/>
          </p:nvPr>
        </p:nvSpPr>
        <p:spPr>
          <a:xfrm>
            <a:off x="1371600" y="1770743"/>
            <a:ext cx="9146284" cy="4775199"/>
          </a:xfrm>
        </p:spPr>
        <p:txBody>
          <a:bodyPr>
            <a:normAutofit/>
          </a:bodyPr>
          <a:lstStyle/>
          <a:p>
            <a:pPr marL="0" indent="0">
              <a:buNone/>
            </a:pPr>
            <a:r>
              <a:rPr lang="zh-TW" altLang="en-US" sz="2400" dirty="0">
                <a:latin typeface="Times New Roman" panose="02020603050405020304" pitchFamily="18" charset="0"/>
                <a:cs typeface="Times New Roman" panose="02020603050405020304" pitchFamily="18" charset="0"/>
              </a:rPr>
              <a:t>教育局课程发展处</a:t>
            </a:r>
            <a:endParaRPr lang="en-US" altLang="zh-TW" sz="2400" dirty="0">
              <a:latin typeface="Times New Roman" panose="02020603050405020304" pitchFamily="18" charset="0"/>
              <a:cs typeface="Times New Roman" panose="02020603050405020304" pitchFamily="18" charset="0"/>
            </a:endParaRPr>
          </a:p>
          <a:p>
            <a:r>
              <a:rPr lang="en-US" altLang="zh-TW" sz="2400" dirty="0">
                <a:latin typeface="Times New Roman" panose="02020603050405020304" pitchFamily="18" charset="0"/>
                <a:cs typeface="Times New Roman" panose="02020603050405020304" pitchFamily="18" charset="0"/>
              </a:rPr>
              <a:t>《</a:t>
            </a:r>
            <a:r>
              <a:rPr lang="zh-TW" altLang="en-US" sz="2400" dirty="0">
                <a:latin typeface="Times New Roman" panose="02020603050405020304" pitchFamily="18" charset="0"/>
                <a:cs typeface="Times New Roman" panose="02020603050405020304" pitchFamily="18" charset="0"/>
              </a:rPr>
              <a:t>中国历史科：香港发展录像专辑</a:t>
            </a:r>
            <a:r>
              <a:rPr lang="en-US" altLang="zh-TW" sz="2400" dirty="0">
                <a:latin typeface="Times New Roman" panose="02020603050405020304" pitchFamily="18" charset="0"/>
                <a:cs typeface="Times New Roman" panose="02020603050405020304" pitchFamily="18" charset="0"/>
              </a:rPr>
              <a:t>》</a:t>
            </a:r>
            <a:r>
              <a:rPr lang="zh-TW" altLang="en-US" sz="2400" dirty="0">
                <a:latin typeface="Times New Roman" panose="02020603050405020304" pitchFamily="18" charset="0"/>
                <a:cs typeface="Times New Roman" panose="02020603050405020304" pitchFamily="18" charset="0"/>
              </a:rPr>
              <a:t>第</a:t>
            </a:r>
            <a:r>
              <a:rPr lang="en-US" altLang="zh-TW" sz="2400" dirty="0">
                <a:latin typeface="Times New Roman" panose="02020603050405020304" pitchFamily="18" charset="0"/>
                <a:cs typeface="Times New Roman" panose="02020603050405020304" pitchFamily="18" charset="0"/>
              </a:rPr>
              <a:t>5</a:t>
            </a:r>
            <a:r>
              <a:rPr lang="zh-TW" altLang="en-US" sz="2400" dirty="0">
                <a:latin typeface="Times New Roman" panose="02020603050405020304" pitchFamily="18" charset="0"/>
                <a:cs typeface="Times New Roman" panose="02020603050405020304" pitchFamily="18" charset="0"/>
              </a:rPr>
              <a:t>辑 抗日战争与日治香港</a:t>
            </a:r>
            <a:endParaRPr lang="en-US" altLang="zh-TW" sz="2400" dirty="0">
              <a:latin typeface="Times New Roman" panose="02020603050405020304" pitchFamily="18" charset="0"/>
              <a:cs typeface="Times New Roman" panose="02020603050405020304" pitchFamily="18" charset="0"/>
            </a:endParaRPr>
          </a:p>
          <a:p>
            <a:pPr marL="0" indent="0">
              <a:buNone/>
            </a:pPr>
            <a:r>
              <a:rPr lang="en-US" altLang="zh-TW" dirty="0">
                <a:latin typeface="Times New Roman" panose="02020603050405020304" pitchFamily="18" charset="0"/>
                <a:cs typeface="Times New Roman" panose="02020603050405020304" pitchFamily="18" charset="0"/>
              </a:rPr>
              <a:t>https://www.edb.gov.hk/tc/curriculum-development/kla/pshe/references-and-resources/chinese-history/hk-development-video.html</a:t>
            </a:r>
          </a:p>
          <a:p>
            <a:endParaRPr lang="en-US" altLang="zh-TW" sz="2400" dirty="0">
              <a:latin typeface="Times New Roman" panose="02020603050405020304" pitchFamily="18" charset="0"/>
              <a:cs typeface="Times New Roman" panose="02020603050405020304" pitchFamily="18" charset="0"/>
            </a:endParaRPr>
          </a:p>
          <a:p>
            <a:r>
              <a:rPr lang="en-US" altLang="zh-TW" sz="2400" dirty="0"/>
              <a:t>《</a:t>
            </a:r>
            <a:r>
              <a:rPr lang="zh-TW" altLang="en-US" sz="2400" dirty="0"/>
              <a:t>高中中国历史（中四至中六）课程支援教材 </a:t>
            </a:r>
            <a:r>
              <a:rPr lang="en-US" altLang="zh-TW" sz="2400" dirty="0"/>
              <a:t>- </a:t>
            </a:r>
            <a:r>
              <a:rPr lang="zh-TW" altLang="en-US" sz="2400" dirty="0"/>
              <a:t>探究式学习与历史材料的运用</a:t>
            </a:r>
            <a:r>
              <a:rPr lang="en-US" altLang="zh-TW" sz="2400" dirty="0"/>
              <a:t>》</a:t>
            </a:r>
            <a:r>
              <a:rPr lang="en-US" altLang="zh-TW" sz="2400" dirty="0">
                <a:latin typeface="Times New Roman" panose="02020603050405020304" pitchFamily="18" charset="0"/>
                <a:cs typeface="Times New Roman" panose="02020603050405020304" pitchFamily="18" charset="0"/>
              </a:rPr>
              <a:t> </a:t>
            </a:r>
            <a:r>
              <a:rPr lang="zh-TW" altLang="en-US" sz="2400" dirty="0">
                <a:latin typeface="Times New Roman" panose="02020603050405020304" pitchFamily="18" charset="0"/>
                <a:cs typeface="Times New Roman" panose="02020603050405020304" pitchFamily="18" charset="0"/>
              </a:rPr>
              <a:t>史料研习的方法</a:t>
            </a:r>
          </a:p>
          <a:p>
            <a:pPr marL="0" indent="0">
              <a:buNone/>
            </a:pPr>
            <a:r>
              <a:rPr lang="en-US" altLang="zh-TW" dirty="0">
                <a:latin typeface="Times New Roman" panose="02020603050405020304" pitchFamily="18" charset="0"/>
                <a:cs typeface="Times New Roman" panose="02020603050405020304" pitchFamily="18" charset="0"/>
              </a:rPr>
              <a:t>https://www.edb.gov.hk/tc/curriculum-development/kla/pshe/references-and-resources/chinese-history/support-materials-enquiry-learning-and-use-of-sources.html</a:t>
            </a:r>
          </a:p>
          <a:p>
            <a:pPr marL="0" indent="0">
              <a:buNone/>
            </a:pPr>
            <a:endParaRPr lang="en-US" altLang="zh-TW" dirty="0">
              <a:latin typeface="Times New Roman" panose="02020603050405020304" pitchFamily="18" charset="0"/>
              <a:cs typeface="Times New Roman" panose="02020603050405020304" pitchFamily="18" charset="0"/>
            </a:endParaRPr>
          </a:p>
          <a:p>
            <a:pPr marL="0" indent="0">
              <a:buNone/>
            </a:pPr>
            <a:r>
              <a:rPr lang="zh-TW" altLang="en-US" b="1" dirty="0">
                <a:solidFill>
                  <a:schemeClr val="bg1">
                    <a:lumMod val="50000"/>
                  </a:schemeClr>
                </a:solidFill>
              </a:rPr>
              <a:t>各位同工如有其他可供分享的学与教资源，欢迎与我们联络，谢谢！</a:t>
            </a:r>
            <a:endParaRPr lang="en-US" altLang="zh-TW" b="1" dirty="0">
              <a:solidFill>
                <a:schemeClr val="bg1">
                  <a:lumMod val="50000"/>
                </a:schemeClr>
              </a:solidFill>
              <a:latin typeface="Times New Roman" panose="02020603050405020304" pitchFamily="18" charset="0"/>
              <a:cs typeface="Times New Roman" panose="02020603050405020304" pitchFamily="18" charset="0"/>
            </a:endParaRPr>
          </a:p>
        </p:txBody>
      </p:sp>
      <p:pic>
        <p:nvPicPr>
          <p:cNvPr id="3" name="圖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17884" y="4067878"/>
            <a:ext cx="1110514" cy="111051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圖片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66493" y="2251529"/>
            <a:ext cx="1005114" cy="100511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3718155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871870" y="5323892"/>
            <a:ext cx="11320130" cy="1046440"/>
          </a:xfrm>
          <a:prstGeom prst="rect">
            <a:avLst/>
          </a:prstGeom>
        </p:spPr>
        <p:txBody>
          <a:bodyPr wrap="square">
            <a:spAutoFit/>
          </a:bodyPr>
          <a:lstStyle/>
          <a:p>
            <a:r>
              <a:rPr lang="zh-TW" altLang="en-US" sz="3100" dirty="0">
                <a:latin typeface="微軟正黑體" panose="020B0604030504040204" pitchFamily="34" charset="-120"/>
                <a:ea typeface="微軟正黑體" panose="020B0604030504040204" pitchFamily="34" charset="-120"/>
                <a:cs typeface="Times New Roman" panose="02020603050405020304" pitchFamily="18" charset="0"/>
              </a:rPr>
              <a:t>中国辽宁省沈阳市内有一座</a:t>
            </a:r>
            <a:r>
              <a:rPr lang="zh-CN" altLang="en-US" sz="3100" b="1" dirty="0">
                <a:latin typeface="微軟正黑體" panose="020B0604030504040204" pitchFamily="34" charset="-120"/>
                <a:ea typeface="微軟正黑體" panose="020B0604030504040204" pitchFamily="34" charset="-120"/>
                <a:cs typeface="Times New Roman" panose="02020603050405020304" pitchFamily="18" charset="0"/>
              </a:rPr>
              <a:t>九一八历史博物馆</a:t>
            </a:r>
            <a:r>
              <a:rPr lang="zh-CN" altLang="en-US" sz="3100" dirty="0">
                <a:latin typeface="微軟正黑體" panose="020B0604030504040204" pitchFamily="34" charset="-120"/>
                <a:ea typeface="微軟正黑體" panose="020B0604030504040204" pitchFamily="34" charset="-120"/>
                <a:cs typeface="Times New Roman" panose="02020603050405020304" pitchFamily="18" charset="0"/>
              </a:rPr>
              <a:t>。馆前的残历碑记载着一段</a:t>
            </a:r>
            <a:r>
              <a:rPr lang="zh-CN" altLang="en-US" sz="3100" b="1"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关于</a:t>
            </a:r>
            <a:r>
              <a:rPr lang="en-US" altLang="zh-CN" sz="3100" b="1"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1931</a:t>
            </a:r>
            <a:r>
              <a:rPr lang="zh-TW" altLang="en-US" sz="3100" b="1"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年</a:t>
            </a:r>
            <a:r>
              <a:rPr lang="en-US" altLang="zh-TW" sz="3100" b="1"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9</a:t>
            </a:r>
            <a:r>
              <a:rPr lang="zh-TW" altLang="en-US" sz="3100" b="1"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月</a:t>
            </a:r>
            <a:r>
              <a:rPr lang="en-US" altLang="zh-TW" sz="3100" b="1"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18</a:t>
            </a:r>
            <a:r>
              <a:rPr lang="zh-TW" altLang="en-US" sz="3100" b="1"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日在中国东北发生的抗战历史</a:t>
            </a:r>
            <a:r>
              <a:rPr lang="zh-CN" altLang="en-US" sz="3100" b="1"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a:t>
            </a:r>
            <a:endParaRPr lang="zh-TW" altLang="en-US" sz="3100" b="1"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2" name="矩形 1"/>
          <p:cNvSpPr/>
          <p:nvPr/>
        </p:nvSpPr>
        <p:spPr>
          <a:xfrm>
            <a:off x="5305425" y="6359143"/>
            <a:ext cx="6886575" cy="523220"/>
          </a:xfrm>
          <a:prstGeom prst="rect">
            <a:avLst/>
          </a:prstGeom>
        </p:spPr>
        <p:txBody>
          <a:bodyPr wrap="square">
            <a:spAutoFit/>
          </a:bodyPr>
          <a:lstStyle/>
          <a:p>
            <a:pPr algn="r"/>
            <a:r>
              <a:rPr lang="zh-TW" altLang="en-US" sz="1400" dirty="0">
                <a:latin typeface="Times New Roman" panose="02020603050405020304" pitchFamily="18" charset="0"/>
                <a:cs typeface="Times New Roman" panose="02020603050405020304" pitchFamily="18" charset="0"/>
              </a:rPr>
              <a:t>图片来源： </a:t>
            </a:r>
            <a:r>
              <a:rPr lang="en-US" altLang="zh-TW" sz="1400" dirty="0">
                <a:latin typeface="Times New Roman" panose="02020603050405020304" pitchFamily="18" charset="0"/>
                <a:cs typeface="Times New Roman" panose="02020603050405020304" pitchFamily="18" charset="0"/>
              </a:rPr>
              <a:t>http://ghzy.hangzhou.gov.cn/art/2020/8/28/art_1228962741_55770518.html</a:t>
            </a:r>
          </a:p>
          <a:p>
            <a:pPr algn="r"/>
            <a:r>
              <a:rPr lang="en-US" altLang="zh-TW" sz="1400" dirty="0">
                <a:latin typeface="Times New Roman" panose="02020603050405020304" pitchFamily="18" charset="0"/>
                <a:cs typeface="Times New Roman" panose="02020603050405020304" pitchFamily="18" charset="0"/>
              </a:rPr>
              <a:t>https://www.ccdi.gov.cn/yaowen/202009/t20200918_225761.html</a:t>
            </a:r>
            <a:endParaRPr lang="zh-TW" altLang="en-US" sz="1400" dirty="0">
              <a:latin typeface="Times New Roman" panose="02020603050405020304" pitchFamily="18" charset="0"/>
              <a:cs typeface="Times New Roman" panose="02020603050405020304" pitchFamily="18" charset="0"/>
            </a:endParaRPr>
          </a:p>
        </p:txBody>
      </p:sp>
      <p:pic>
        <p:nvPicPr>
          <p:cNvPr id="3" name="圖片 2"/>
          <p:cNvPicPr>
            <a:picLocks noChangeAspect="1"/>
          </p:cNvPicPr>
          <p:nvPr/>
        </p:nvPicPr>
        <p:blipFill>
          <a:blip r:embed="rId2"/>
          <a:stretch>
            <a:fillRect/>
          </a:stretch>
        </p:blipFill>
        <p:spPr>
          <a:xfrm>
            <a:off x="871870" y="189228"/>
            <a:ext cx="4175749" cy="3219174"/>
          </a:xfrm>
          <a:prstGeom prst="rect">
            <a:avLst/>
          </a:prstGeom>
          <a:ln w="127000" cap="sq">
            <a:noFill/>
            <a:miter lim="800000"/>
          </a:ln>
          <a:effectLst>
            <a:outerShdw blurRad="57150" dist="50800" dir="2700000" algn="tl" rotWithShape="0">
              <a:srgbClr val="000000">
                <a:alpha val="40000"/>
              </a:srgbClr>
            </a:outerShdw>
          </a:effectLst>
        </p:spPr>
      </p:pic>
      <p:pic>
        <p:nvPicPr>
          <p:cNvPr id="6" name="Picture 2" descr="https://www.ccdi.gov.cn/yaowen/202009/W02020091829942918742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1019" y="1136650"/>
            <a:ext cx="5994770" cy="399651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5" name="圓角矩形 4"/>
          <p:cNvSpPr/>
          <p:nvPr/>
        </p:nvSpPr>
        <p:spPr>
          <a:xfrm>
            <a:off x="3644900" y="1136650"/>
            <a:ext cx="558800" cy="355600"/>
          </a:xfrm>
          <a:prstGeom prst="roundRect">
            <a:avLst/>
          </a:prstGeom>
          <a:solidFill>
            <a:srgbClr val="ABE4E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8" name="直線單箭頭接點 7"/>
          <p:cNvCxnSpPr/>
          <p:nvPr/>
        </p:nvCxnSpPr>
        <p:spPr>
          <a:xfrm>
            <a:off x="4200525" y="1314450"/>
            <a:ext cx="1380494" cy="484365"/>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12748770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899886" y="5300496"/>
            <a:ext cx="11292114" cy="1554272"/>
          </a:xfrm>
          <a:prstGeom prst="rect">
            <a:avLst/>
          </a:prstGeom>
        </p:spPr>
        <p:txBody>
          <a:bodyPr wrap="square">
            <a:spAutoFit/>
          </a:bodyPr>
          <a:lstStyle/>
          <a:p>
            <a:r>
              <a:rPr lang="zh-CN" altLang="en-US" sz="3100" dirty="0">
                <a:latin typeface="微軟正黑體" panose="020B0604030504040204" pitchFamily="34" charset="-120"/>
                <a:ea typeface="微軟正黑體" panose="020B0604030504040204" pitchFamily="34" charset="-120"/>
                <a:cs typeface="Times New Roman" panose="02020603050405020304" pitchFamily="18" charset="0"/>
              </a:rPr>
              <a:t>每年</a:t>
            </a:r>
            <a:r>
              <a:rPr lang="en-US" altLang="zh-CN" sz="3100" dirty="0">
                <a:latin typeface="微軟正黑體" panose="020B0604030504040204" pitchFamily="34" charset="-120"/>
                <a:ea typeface="微軟正黑體" panose="020B0604030504040204" pitchFamily="34" charset="-120"/>
                <a:cs typeface="Times New Roman" panose="02020603050405020304" pitchFamily="18" charset="0"/>
              </a:rPr>
              <a:t>9</a:t>
            </a:r>
            <a:r>
              <a:rPr lang="zh-CN" altLang="en-US" sz="3100" dirty="0">
                <a:latin typeface="微軟正黑體" panose="020B0604030504040204" pitchFamily="34" charset="-120"/>
                <a:ea typeface="微軟正黑體" panose="020B0604030504040204" pitchFamily="34" charset="-120"/>
                <a:cs typeface="Times New Roman" panose="02020603050405020304" pitchFamily="18" charset="0"/>
              </a:rPr>
              <a:t>月</a:t>
            </a:r>
            <a:r>
              <a:rPr lang="en-US" altLang="zh-CN" sz="3100" dirty="0">
                <a:latin typeface="微軟正黑體" panose="020B0604030504040204" pitchFamily="34" charset="-120"/>
                <a:ea typeface="微軟正黑體" panose="020B0604030504040204" pitchFamily="34" charset="-120"/>
                <a:cs typeface="Times New Roman" panose="02020603050405020304" pitchFamily="18" charset="0"/>
              </a:rPr>
              <a:t>18</a:t>
            </a:r>
            <a:r>
              <a:rPr lang="zh-CN" altLang="en-US" sz="3100" dirty="0">
                <a:latin typeface="微軟正黑體" panose="020B0604030504040204" pitchFamily="34" charset="-120"/>
                <a:ea typeface="微軟正黑體" panose="020B0604030504040204" pitchFamily="34" charset="-120"/>
                <a:cs typeface="Times New Roman" panose="02020603050405020304" pitchFamily="18" charset="0"/>
              </a:rPr>
              <a:t>日，这里都会举办纪念九一八事变的活动。</a:t>
            </a:r>
            <a:endParaRPr lang="en-US" altLang="zh-CN" sz="3100" dirty="0">
              <a:latin typeface="微軟正黑體" panose="020B0604030504040204" pitchFamily="34" charset="-120"/>
              <a:ea typeface="微軟正黑體" panose="020B0604030504040204" pitchFamily="34" charset="-120"/>
              <a:cs typeface="Times New Roman" panose="02020603050405020304" pitchFamily="18" charset="0"/>
            </a:endParaRPr>
          </a:p>
          <a:p>
            <a:r>
              <a:rPr lang="zh-CN" altLang="en-US" sz="3100" dirty="0">
                <a:latin typeface="微軟正黑體" panose="020B0604030504040204" pitchFamily="34" charset="-120"/>
                <a:ea typeface="微軟正黑體" panose="020B0604030504040204" pitchFamily="34" charset="-120"/>
                <a:cs typeface="Times New Roman" panose="02020603050405020304" pitchFamily="18" charset="0"/>
              </a:rPr>
              <a:t>学生、军人、社会各界人士列队整齐，</a:t>
            </a:r>
            <a:r>
              <a:rPr lang="zh-TW" altLang="en-US" sz="3100" dirty="0">
                <a:latin typeface="微軟正黑體" panose="020B0604030504040204" pitchFamily="34" charset="-120"/>
                <a:ea typeface="微軟正黑體" panose="020B0604030504040204" pitchFamily="34" charset="-120"/>
                <a:cs typeface="Times New Roman" panose="02020603050405020304" pitchFamily="18" charset="0"/>
              </a:rPr>
              <a:t>庄严肃穆。 </a:t>
            </a:r>
            <a:r>
              <a:rPr lang="en-US" altLang="zh-CN" sz="3100" dirty="0">
                <a:latin typeface="Times New Roman" panose="02020603050405020304" pitchFamily="18" charset="0"/>
                <a:cs typeface="Times New Roman" panose="02020603050405020304" pitchFamily="18" charset="0"/>
              </a:rPr>
              <a:t>	</a:t>
            </a:r>
            <a:r>
              <a:rPr lang="en-US" altLang="zh-CN" sz="3200" dirty="0">
                <a:latin typeface="Times New Roman" panose="02020603050405020304" pitchFamily="18" charset="0"/>
                <a:cs typeface="Times New Roman" panose="02020603050405020304" pitchFamily="18" charset="0"/>
              </a:rPr>
              <a:t>					</a:t>
            </a:r>
          </a:p>
        </p:txBody>
      </p:sp>
      <p:sp>
        <p:nvSpPr>
          <p:cNvPr id="3" name="矩形 2"/>
          <p:cNvSpPr/>
          <p:nvPr/>
        </p:nvSpPr>
        <p:spPr>
          <a:xfrm>
            <a:off x="3193143" y="6319754"/>
            <a:ext cx="8998857" cy="523220"/>
          </a:xfrm>
          <a:prstGeom prst="rect">
            <a:avLst/>
          </a:prstGeom>
        </p:spPr>
        <p:txBody>
          <a:bodyPr wrap="square">
            <a:spAutoFit/>
          </a:bodyPr>
          <a:lstStyle/>
          <a:p>
            <a:pPr algn="r"/>
            <a:r>
              <a:rPr lang="zh-TW" altLang="en-US" sz="1400" dirty="0">
                <a:latin typeface="+mn-ea"/>
                <a:cs typeface="Times New Roman" panose="02020603050405020304" pitchFamily="18" charset="0"/>
              </a:rPr>
              <a:t>图片来源： </a:t>
            </a:r>
            <a:r>
              <a:rPr lang="en-US" altLang="zh-TW" sz="1400" dirty="0">
                <a:latin typeface="Times New Roman" panose="02020603050405020304" pitchFamily="18" charset="0"/>
                <a:cs typeface="Times New Roman" panose="02020603050405020304" pitchFamily="18" charset="0"/>
              </a:rPr>
              <a:t>http://pic.people.com.cn/BIG5/n1/2020/0918/c1016-31867016-2.html</a:t>
            </a:r>
          </a:p>
          <a:p>
            <a:pPr algn="r"/>
            <a:r>
              <a:rPr lang="en-US" altLang="zh-TW" sz="1400" dirty="0">
                <a:latin typeface="Times New Roman" panose="02020603050405020304" pitchFamily="18" charset="0"/>
                <a:cs typeface="Times New Roman" panose="02020603050405020304" pitchFamily="18" charset="0"/>
              </a:rPr>
              <a:t>https://photo.cctv.com/2020/09/18/PHOAWOfbrubuC8ewcEWHdGNU200918.shtml#rKJ4yvomb4SO200918_1</a:t>
            </a:r>
            <a:endParaRPr lang="zh-TW" altLang="en-US" sz="1400" dirty="0">
              <a:latin typeface="Times New Roman" panose="02020603050405020304" pitchFamily="18" charset="0"/>
              <a:cs typeface="Times New Roman" panose="02020603050405020304" pitchFamily="18" charset="0"/>
            </a:endParaRPr>
          </a:p>
        </p:txBody>
      </p:sp>
      <p:pic>
        <p:nvPicPr>
          <p:cNvPr id="5" name="圖片 4"/>
          <p:cNvPicPr>
            <a:picLocks noChangeAspect="1"/>
          </p:cNvPicPr>
          <p:nvPr/>
        </p:nvPicPr>
        <p:blipFill>
          <a:blip r:embed="rId2"/>
          <a:stretch>
            <a:fillRect/>
          </a:stretch>
        </p:blipFill>
        <p:spPr>
          <a:xfrm>
            <a:off x="876534" y="2753407"/>
            <a:ext cx="3869637" cy="2360480"/>
          </a:xfrm>
          <a:prstGeom prst="rect">
            <a:avLst/>
          </a:prstGeom>
          <a:ln>
            <a:noFill/>
          </a:ln>
          <a:effectLst>
            <a:softEdge rad="112500"/>
          </a:effectLst>
        </p:spPr>
      </p:pic>
      <p:pic>
        <p:nvPicPr>
          <p:cNvPr id="2" name="圖片 1"/>
          <p:cNvPicPr>
            <a:picLocks noChangeAspect="1"/>
          </p:cNvPicPr>
          <p:nvPr/>
        </p:nvPicPr>
        <p:blipFill>
          <a:blip r:embed="rId3"/>
          <a:stretch>
            <a:fillRect/>
          </a:stretch>
        </p:blipFill>
        <p:spPr>
          <a:xfrm>
            <a:off x="4876799" y="251333"/>
            <a:ext cx="6925456" cy="4862554"/>
          </a:xfrm>
          <a:prstGeom prst="rect">
            <a:avLst/>
          </a:prstGeom>
          <a:ln>
            <a:noFill/>
          </a:ln>
          <a:effectLst>
            <a:softEdge rad="112500"/>
          </a:effectLst>
        </p:spPr>
      </p:pic>
      <p:pic>
        <p:nvPicPr>
          <p:cNvPr id="7" name="圖片 6"/>
          <p:cNvPicPr>
            <a:picLocks noChangeAspect="1"/>
          </p:cNvPicPr>
          <p:nvPr/>
        </p:nvPicPr>
        <p:blipFill>
          <a:blip r:embed="rId4"/>
          <a:stretch>
            <a:fillRect/>
          </a:stretch>
        </p:blipFill>
        <p:spPr>
          <a:xfrm>
            <a:off x="899885" y="251333"/>
            <a:ext cx="3798277" cy="2315466"/>
          </a:xfrm>
          <a:prstGeom prst="rect">
            <a:avLst/>
          </a:prstGeom>
          <a:ln>
            <a:noFill/>
          </a:ln>
          <a:effectLst>
            <a:softEdge rad="112500"/>
          </a:effectLst>
        </p:spPr>
      </p:pic>
    </p:spTree>
    <p:extLst>
      <p:ext uri="{BB962C8B-B14F-4D97-AF65-F5344CB8AC3E}">
        <p14:creationId xmlns:p14="http://schemas.microsoft.com/office/powerpoint/2010/main" val="2262118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005108" y="5945748"/>
            <a:ext cx="6096000" cy="738664"/>
          </a:xfrm>
          <a:prstGeom prst="rect">
            <a:avLst/>
          </a:prstGeom>
        </p:spPr>
        <p:txBody>
          <a:bodyPr>
            <a:spAutoFit/>
          </a:bodyPr>
          <a:lstStyle/>
          <a:p>
            <a:r>
              <a:rPr lang="zh-TW" altLang="en-US" sz="1400" dirty="0">
                <a:latin typeface="+mn-ea"/>
                <a:cs typeface="Times New Roman" panose="02020603050405020304" pitchFamily="18" charset="0"/>
              </a:rPr>
              <a:t>图片来源： </a:t>
            </a:r>
            <a:br>
              <a:rPr lang="en-US" altLang="zh-TW" sz="1400" dirty="0">
                <a:latin typeface="Times New Roman" panose="02020603050405020304" pitchFamily="18" charset="0"/>
                <a:cs typeface="Times New Roman" panose="02020603050405020304" pitchFamily="18" charset="0"/>
              </a:rPr>
            </a:br>
            <a:r>
              <a:rPr lang="zh-TW" altLang="en-US" sz="1400" dirty="0">
                <a:latin typeface="Times New Roman" panose="02020603050405020304" pitchFamily="18" charset="0"/>
                <a:cs typeface="Times New Roman" panose="02020603050405020304" pitchFamily="18" charset="0"/>
              </a:rPr>
              <a:t>http://www.chinanews.com/tp/hd2011/2011/09-18/66059.shtml</a:t>
            </a:r>
            <a:endParaRPr lang="en-US" altLang="zh-TW" sz="1400" dirty="0">
              <a:latin typeface="Times New Roman" panose="02020603050405020304" pitchFamily="18" charset="0"/>
              <a:cs typeface="Times New Roman" panose="02020603050405020304" pitchFamily="18" charset="0"/>
            </a:endParaRPr>
          </a:p>
          <a:p>
            <a:r>
              <a:rPr lang="en-US" altLang="zh-TW" sz="1400" dirty="0">
                <a:latin typeface="Times New Roman" panose="02020603050405020304" pitchFamily="18" charset="0"/>
                <a:cs typeface="Times New Roman" panose="02020603050405020304" pitchFamily="18" charset="0"/>
              </a:rPr>
              <a:t>http://www.chinanews.com/gn/2014/09-18/6606465.shtml</a:t>
            </a:r>
            <a:endParaRPr lang="zh-TW" altLang="en-US" sz="1400" dirty="0">
              <a:latin typeface="Times New Roman" panose="02020603050405020304" pitchFamily="18" charset="0"/>
              <a:cs typeface="Times New Roman" panose="02020603050405020304" pitchFamily="18" charset="0"/>
            </a:endParaRPr>
          </a:p>
        </p:txBody>
      </p:sp>
      <p:sp>
        <p:nvSpPr>
          <p:cNvPr id="13" name="矩形 12"/>
          <p:cNvSpPr/>
          <p:nvPr/>
        </p:nvSpPr>
        <p:spPr>
          <a:xfrm>
            <a:off x="1005108" y="4467182"/>
            <a:ext cx="6326450" cy="1077218"/>
          </a:xfrm>
          <a:prstGeom prst="rect">
            <a:avLst/>
          </a:prstGeom>
        </p:spPr>
        <p:txBody>
          <a:bodyPr wrap="square">
            <a:spAutoFit/>
          </a:bodyPr>
          <a:lstStyle/>
          <a:p>
            <a:r>
              <a:rPr lang="zh-TW" altLang="en-US" sz="3100" dirty="0">
                <a:latin typeface="微軟正黑體" panose="020B0604030504040204" pitchFamily="34" charset="-120"/>
                <a:ea typeface="微軟正黑體" panose="020B0604030504040204" pitchFamily="34" charset="-120"/>
              </a:rPr>
              <a:t>民众代表和官员举行撞钟鸣警仪式，</a:t>
            </a:r>
            <a:r>
              <a:rPr lang="zh-TW" altLang="en-US" sz="3200" b="1" dirty="0">
                <a:solidFill>
                  <a:srgbClr val="002060"/>
                </a:solidFill>
                <a:latin typeface="微軟正黑體" panose="020B0604030504040204" pitchFamily="34" charset="-120"/>
                <a:ea typeface="微軟正黑體" panose="020B0604030504040204" pitchFamily="34" charset="-120"/>
              </a:rPr>
              <a:t>撞钟</a:t>
            </a:r>
            <a:r>
              <a:rPr lang="en-US" altLang="zh-TW" sz="3200" b="1" dirty="0">
                <a:solidFill>
                  <a:srgbClr val="002060"/>
                </a:solidFill>
                <a:latin typeface="微軟正黑體" panose="020B0604030504040204" pitchFamily="34" charset="-120"/>
                <a:ea typeface="微軟正黑體" panose="020B0604030504040204" pitchFamily="34" charset="-120"/>
              </a:rPr>
              <a:t>14</a:t>
            </a:r>
            <a:r>
              <a:rPr lang="zh-TW" altLang="en-US" sz="3200" b="1" dirty="0">
                <a:solidFill>
                  <a:srgbClr val="002060"/>
                </a:solidFill>
                <a:latin typeface="微軟正黑體" panose="020B0604030504040204" pitchFamily="34" charset="-120"/>
                <a:ea typeface="微軟正黑體" panose="020B0604030504040204" pitchFamily="34" charset="-120"/>
              </a:rPr>
              <a:t>下、</a:t>
            </a:r>
            <a:r>
              <a:rPr lang="zh-TW" altLang="en-US" sz="3100" b="1" dirty="0">
                <a:solidFill>
                  <a:srgbClr val="002060"/>
                </a:solidFill>
                <a:latin typeface="微軟正黑體" panose="020B0604030504040204" pitchFamily="34" charset="-120"/>
                <a:ea typeface="微軟正黑體" panose="020B0604030504040204" pitchFamily="34" charset="-120"/>
              </a:rPr>
              <a:t>鸣</a:t>
            </a:r>
            <a:r>
              <a:rPr lang="zh-TW" altLang="en-US" sz="3100" b="1" dirty="0">
                <a:solidFill>
                  <a:srgbClr val="002060"/>
                </a:solidFill>
                <a:latin typeface="微軟正黑體" panose="020B0604030504040204" pitchFamily="34" charset="-120"/>
              </a:rPr>
              <a:t>警</a:t>
            </a:r>
            <a:r>
              <a:rPr lang="en-US" altLang="zh-TW" sz="3100" b="1" dirty="0">
                <a:solidFill>
                  <a:srgbClr val="002060"/>
                </a:solidFill>
                <a:latin typeface="微軟正黑體" panose="020B0604030504040204" pitchFamily="34" charset="-120"/>
                <a:ea typeface="微軟正黑體" panose="020B0604030504040204" pitchFamily="34" charset="-120"/>
              </a:rPr>
              <a:t>3</a:t>
            </a:r>
            <a:r>
              <a:rPr lang="zh-TW" altLang="en-US" sz="3100" b="1" dirty="0">
                <a:solidFill>
                  <a:srgbClr val="002060"/>
                </a:solidFill>
                <a:latin typeface="微軟正黑體" panose="020B0604030504040204" pitchFamily="34" charset="-120"/>
                <a:ea typeface="微軟正黑體" panose="020B0604030504040204" pitchFamily="34" charset="-120"/>
              </a:rPr>
              <a:t>分钟</a:t>
            </a:r>
            <a:r>
              <a:rPr lang="zh-TW" altLang="en-US" sz="3100" dirty="0">
                <a:latin typeface="微軟正黑體" panose="020B0604030504040204" pitchFamily="34" charset="-120"/>
                <a:ea typeface="微軟正黑體" panose="020B0604030504040204" pitchFamily="34" charset="-120"/>
              </a:rPr>
              <a:t>。</a:t>
            </a:r>
            <a:endParaRPr lang="zh-TW" altLang="en-US" sz="3100" dirty="0">
              <a:latin typeface="微軟正黑體" panose="020B0604030504040204" pitchFamily="34" charset="-120"/>
              <a:ea typeface="微軟正黑體" panose="020B0604030504040204" pitchFamily="34" charset="-120"/>
              <a:cs typeface="Times New Roman" panose="02020603050405020304" pitchFamily="18" charset="0"/>
            </a:endParaRPr>
          </a:p>
        </p:txBody>
      </p:sp>
      <p:pic>
        <p:nvPicPr>
          <p:cNvPr id="5" name="圖片 4"/>
          <p:cNvPicPr>
            <a:picLocks noChangeAspect="1"/>
          </p:cNvPicPr>
          <p:nvPr/>
        </p:nvPicPr>
        <p:blipFill>
          <a:blip r:embed="rId2"/>
          <a:stretch>
            <a:fillRect/>
          </a:stretch>
        </p:blipFill>
        <p:spPr>
          <a:xfrm>
            <a:off x="1564392" y="635147"/>
            <a:ext cx="5322183" cy="3618243"/>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2" name="圖片 11"/>
          <p:cNvPicPr>
            <a:picLocks noChangeAspect="1"/>
          </p:cNvPicPr>
          <p:nvPr/>
        </p:nvPicPr>
        <p:blipFill>
          <a:blip r:embed="rId3"/>
          <a:stretch>
            <a:fillRect/>
          </a:stretch>
        </p:blipFill>
        <p:spPr>
          <a:xfrm>
            <a:off x="7557596" y="635148"/>
            <a:ext cx="4378746" cy="543227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2548056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標題 1"/>
          <p:cNvSpPr>
            <a:spLocks noGrp="1"/>
          </p:cNvSpPr>
          <p:nvPr>
            <p:ph type="title"/>
          </p:nvPr>
        </p:nvSpPr>
        <p:spPr>
          <a:xfrm>
            <a:off x="895350" y="217685"/>
            <a:ext cx="6553200" cy="6352977"/>
          </a:xfrm>
        </p:spPr>
        <p:txBody>
          <a:bodyPr>
            <a:normAutofit/>
          </a:bodyPr>
          <a:lstStyle/>
          <a:p>
            <a:br>
              <a:rPr lang="en-US" altLang="zh-TW" sz="4000" dirty="0"/>
            </a:br>
            <a:br>
              <a:rPr lang="en-US" altLang="zh-TW" sz="4000" dirty="0">
                <a:latin typeface="微軟正黑體" panose="020B0604030504040204" pitchFamily="34" charset="-120"/>
                <a:ea typeface="微軟正黑體" panose="020B0604030504040204" pitchFamily="34" charset="-120"/>
              </a:rPr>
            </a:br>
            <a:r>
              <a:rPr lang="zh-TW" altLang="en-US" sz="4800" b="1" dirty="0">
                <a:latin typeface="微軟正黑體" panose="020B0604030504040204" pitchFamily="34" charset="-120"/>
                <a:ea typeface="微軟正黑體" panose="020B0604030504040204" pitchFamily="34" charset="-120"/>
              </a:rPr>
              <a:t>思考站：</a:t>
            </a:r>
            <a:br>
              <a:rPr lang="en-US" altLang="zh-TW" sz="4000" dirty="0">
                <a:latin typeface="微軟正黑體" panose="020B0604030504040204" pitchFamily="34" charset="-120"/>
                <a:ea typeface="微軟正黑體" panose="020B0604030504040204" pitchFamily="34" charset="-120"/>
              </a:rPr>
            </a:br>
            <a:br>
              <a:rPr lang="en-US" altLang="zh-TW" sz="4000" dirty="0">
                <a:latin typeface="微軟正黑體" panose="020B0604030504040204" pitchFamily="34" charset="-120"/>
                <a:ea typeface="微軟正黑體" panose="020B0604030504040204" pitchFamily="34" charset="-120"/>
              </a:rPr>
            </a:br>
            <a:r>
              <a:rPr lang="en-US" altLang="zh-TW" sz="4000" dirty="0">
                <a:latin typeface="微軟正黑體" panose="020B0604030504040204" pitchFamily="34" charset="-120"/>
                <a:ea typeface="微軟正黑體" panose="020B0604030504040204" pitchFamily="34" charset="-120"/>
              </a:rPr>
              <a:t>1. </a:t>
            </a:r>
            <a:r>
              <a:rPr lang="zh-TW" altLang="en-US" sz="4000" dirty="0">
                <a:latin typeface="微軟正黑體" panose="020B0604030504040204" pitchFamily="34" charset="-120"/>
                <a:ea typeface="微軟正黑體" panose="020B0604030504040204" pitchFamily="34" charset="-120"/>
              </a:rPr>
              <a:t>警钟上刻</a:t>
            </a:r>
            <a:r>
              <a:rPr lang="zh-TW" altLang="en-US" sz="4000" dirty="0">
                <a:latin typeface="微軟正黑體" panose="020B0604030504040204" pitchFamily="34" charset="-120"/>
              </a:rPr>
              <a:t>有</a:t>
            </a:r>
            <a:r>
              <a:rPr lang="zh-TW" altLang="en-US" sz="4000" b="1" dirty="0">
                <a:solidFill>
                  <a:srgbClr val="990033"/>
                </a:solidFill>
                <a:latin typeface="微軟正黑體" panose="020B0604030504040204" pitchFamily="34" charset="-120"/>
              </a:rPr>
              <a:t>「</a:t>
            </a:r>
            <a:r>
              <a:rPr lang="zh-TW" altLang="en-US" sz="4000" b="1" dirty="0">
                <a:solidFill>
                  <a:srgbClr val="990033"/>
                </a:solidFill>
                <a:latin typeface="微軟正黑體" panose="020B0604030504040204" pitchFamily="34" charset="-120"/>
                <a:ea typeface="微軟正黑體" panose="020B0604030504040204" pitchFamily="34" charset="-120"/>
              </a:rPr>
              <a:t>勿忘国</a:t>
            </a:r>
            <a:r>
              <a:rPr lang="zh-TW" altLang="en-US" sz="4000" b="1" dirty="0">
                <a:solidFill>
                  <a:srgbClr val="990033"/>
                </a:solidFill>
                <a:latin typeface="微軟正黑體" panose="020B0604030504040204" pitchFamily="34" charset="-120"/>
              </a:rPr>
              <a:t>耻」</a:t>
            </a:r>
            <a:r>
              <a:rPr lang="zh-TW" altLang="en-US" sz="4000" dirty="0">
                <a:solidFill>
                  <a:schemeClr val="tx1"/>
                </a:solidFill>
                <a:latin typeface="微軟正黑體" panose="020B0604030504040204" pitchFamily="34" charset="-120"/>
              </a:rPr>
              <a:t>，</a:t>
            </a:r>
            <a:r>
              <a:rPr lang="zh-TW" altLang="en-US" sz="4000" b="1" dirty="0">
                <a:solidFill>
                  <a:srgbClr val="990033"/>
                </a:solidFill>
                <a:latin typeface="微軟正黑體" panose="020B0604030504040204" pitchFamily="34" charset="-120"/>
              </a:rPr>
              <a:t>「国耻」</a:t>
            </a:r>
            <a:r>
              <a:rPr lang="zh-TW" altLang="en-US" sz="4000" dirty="0">
                <a:latin typeface="微軟正黑體" panose="020B0604030504040204" pitchFamily="34" charset="-120"/>
                <a:ea typeface="微軟正黑體" panose="020B0604030504040204" pitchFamily="34" charset="-120"/>
              </a:rPr>
              <a:t>是指甚么？</a:t>
            </a:r>
            <a:br>
              <a:rPr lang="en-US" altLang="zh-TW" sz="4000" dirty="0">
                <a:latin typeface="微軟正黑體" panose="020B0604030504040204" pitchFamily="34" charset="-120"/>
                <a:ea typeface="微軟正黑體" panose="020B0604030504040204" pitchFamily="34" charset="-120"/>
              </a:rPr>
            </a:br>
            <a:br>
              <a:rPr lang="en-US" altLang="zh-TW" sz="4000" dirty="0">
                <a:latin typeface="微軟正黑體" panose="020B0604030504040204" pitchFamily="34" charset="-120"/>
                <a:ea typeface="微軟正黑體" panose="020B0604030504040204" pitchFamily="34" charset="-120"/>
              </a:rPr>
            </a:br>
            <a:r>
              <a:rPr lang="en-US" altLang="zh-TW" sz="4000" dirty="0">
                <a:latin typeface="微軟正黑體" panose="020B0604030504040204" pitchFamily="34" charset="-120"/>
                <a:ea typeface="微軟正黑體" panose="020B0604030504040204" pitchFamily="34" charset="-120"/>
              </a:rPr>
              <a:t>2</a:t>
            </a:r>
            <a:r>
              <a:rPr lang="en-US" altLang="zh-TW" sz="4000" dirty="0">
                <a:latin typeface="微軟正黑體" panose="020B0604030504040204" pitchFamily="34" charset="-120"/>
              </a:rPr>
              <a:t>.</a:t>
            </a:r>
            <a:r>
              <a:rPr lang="zh-TW" altLang="en-US" sz="4000" dirty="0">
                <a:latin typeface="微軟正黑體" panose="020B0604030504040204" pitchFamily="34" charset="-120"/>
              </a:rPr>
              <a:t>「</a:t>
            </a:r>
            <a:r>
              <a:rPr lang="zh-TW" altLang="en-US" sz="4000" dirty="0">
                <a:latin typeface="微軟正黑體" panose="020B0604030504040204" pitchFamily="34" charset="-120"/>
                <a:ea typeface="微軟正黑體" panose="020B0604030504040204" pitchFamily="34" charset="-120"/>
              </a:rPr>
              <a:t>撞钟</a:t>
            </a:r>
            <a:r>
              <a:rPr lang="en-US" altLang="zh-TW" sz="4000" dirty="0">
                <a:latin typeface="微軟正黑體" panose="020B0604030504040204" pitchFamily="34" charset="-120"/>
                <a:ea typeface="微軟正黑體" panose="020B0604030504040204" pitchFamily="34" charset="-120"/>
              </a:rPr>
              <a:t>14</a:t>
            </a:r>
            <a:r>
              <a:rPr lang="zh-TW" altLang="en-US" sz="4000" dirty="0">
                <a:latin typeface="微軟正黑體" panose="020B0604030504040204" pitchFamily="34" charset="-120"/>
              </a:rPr>
              <a:t>下」有</a:t>
            </a:r>
            <a:r>
              <a:rPr lang="zh-TW" altLang="en-US" sz="4000" dirty="0">
                <a:latin typeface="微軟正黑體" panose="020B0604030504040204" pitchFamily="34" charset="-120"/>
                <a:ea typeface="微軟正黑體" panose="020B0604030504040204" pitchFamily="34" charset="-120"/>
              </a:rPr>
              <a:t>何含意？</a:t>
            </a:r>
          </a:p>
        </p:txBody>
      </p:sp>
      <p:pic>
        <p:nvPicPr>
          <p:cNvPr id="5" name="圖片 4"/>
          <p:cNvPicPr>
            <a:picLocks noChangeAspect="1"/>
          </p:cNvPicPr>
          <p:nvPr/>
        </p:nvPicPr>
        <p:blipFill>
          <a:blip r:embed="rId2"/>
          <a:stretch>
            <a:fillRect/>
          </a:stretch>
        </p:blipFill>
        <p:spPr>
          <a:xfrm>
            <a:off x="7557596" y="635148"/>
            <a:ext cx="4378746" cy="543227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9223720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A75C9D3A-C495-44F1-9D47-6E045B03E3C9}"/>
              </a:ext>
            </a:extLst>
          </p:cNvPr>
          <p:cNvPicPr>
            <a:picLocks noChangeAspect="1"/>
          </p:cNvPicPr>
          <p:nvPr/>
        </p:nvPicPr>
        <p:blipFill rotWithShape="1">
          <a:blip r:embed="rId3"/>
          <a:srcRect t="2963" r="1620"/>
          <a:stretch/>
        </p:blipFill>
        <p:spPr>
          <a:xfrm>
            <a:off x="754046" y="4852707"/>
            <a:ext cx="3840550" cy="1835337"/>
          </a:xfrm>
          <a:prstGeom prst="rect">
            <a:avLst/>
          </a:prstGeom>
          <a:ln>
            <a:noFill/>
          </a:ln>
          <a:effectLst>
            <a:softEdge rad="112500"/>
          </a:effectLst>
        </p:spPr>
      </p:pic>
      <p:sp>
        <p:nvSpPr>
          <p:cNvPr id="6" name="內容版面配置區 2"/>
          <p:cNvSpPr txBox="1">
            <a:spLocks/>
          </p:cNvSpPr>
          <p:nvPr/>
        </p:nvSpPr>
        <p:spPr>
          <a:xfrm>
            <a:off x="1524000" y="2438400"/>
            <a:ext cx="9601200" cy="3581400"/>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Font typeface="Franklin Gothic Book" panose="020B0503020102020204" pitchFamily="34" charset="0"/>
              <a:buNone/>
            </a:pPr>
            <a:endParaRPr lang="en-US" altLang="zh-TW" sz="3200" dirty="0"/>
          </a:p>
        </p:txBody>
      </p:sp>
      <p:sp>
        <p:nvSpPr>
          <p:cNvPr id="15" name="標題 1"/>
          <p:cNvSpPr>
            <a:spLocks noGrp="1"/>
          </p:cNvSpPr>
          <p:nvPr>
            <p:ph type="body" sz="half" idx="2"/>
          </p:nvPr>
        </p:nvSpPr>
        <p:spPr>
          <a:xfrm>
            <a:off x="251090" y="160336"/>
            <a:ext cx="4846462" cy="6916739"/>
          </a:xfrm>
        </p:spPr>
        <p:txBody>
          <a:bodyPr>
            <a:noAutofit/>
          </a:bodyPr>
          <a:lstStyle/>
          <a:p>
            <a:r>
              <a:rPr lang="en-US" altLang="zh-TW" sz="3000" dirty="0">
                <a:solidFill>
                  <a:schemeClr val="bg1"/>
                </a:solidFill>
                <a:latin typeface="+mn-ea"/>
              </a:rPr>
              <a:t>1931</a:t>
            </a:r>
            <a:r>
              <a:rPr lang="zh-TW" altLang="en-US" sz="3000" dirty="0">
                <a:solidFill>
                  <a:schemeClr val="bg1"/>
                </a:solidFill>
                <a:latin typeface="+mn-ea"/>
              </a:rPr>
              <a:t>年</a:t>
            </a:r>
            <a:r>
              <a:rPr lang="en-US" altLang="zh-TW" sz="3000" dirty="0">
                <a:solidFill>
                  <a:schemeClr val="bg1"/>
                </a:solidFill>
                <a:latin typeface="+mn-ea"/>
              </a:rPr>
              <a:t>9</a:t>
            </a:r>
            <a:r>
              <a:rPr lang="zh-TW" altLang="en-US" sz="3000" dirty="0">
                <a:solidFill>
                  <a:schemeClr val="bg1"/>
                </a:solidFill>
                <a:latin typeface="+mn-ea"/>
              </a:rPr>
              <a:t>月</a:t>
            </a:r>
            <a:r>
              <a:rPr lang="en-US" altLang="zh-TW" sz="3000" dirty="0">
                <a:solidFill>
                  <a:schemeClr val="bg1"/>
                </a:solidFill>
                <a:latin typeface="+mn-ea"/>
              </a:rPr>
              <a:t>18</a:t>
            </a:r>
            <a:r>
              <a:rPr lang="zh-TW" altLang="en-US" sz="3000" dirty="0">
                <a:solidFill>
                  <a:schemeClr val="bg1"/>
                </a:solidFill>
                <a:latin typeface="+mn-ea"/>
              </a:rPr>
              <a:t>日，驻中国东北的日本关东军在沈阳柳条湖附近，炸毁了</a:t>
            </a:r>
            <a:r>
              <a:rPr lang="zh-TW" altLang="en-US" sz="3000" b="1" dirty="0">
                <a:solidFill>
                  <a:schemeClr val="bg1"/>
                </a:solidFill>
                <a:latin typeface="+mn-ea"/>
              </a:rPr>
              <a:t>南满铁路</a:t>
            </a:r>
            <a:r>
              <a:rPr lang="zh-TW" altLang="en-US" sz="3000" dirty="0">
                <a:solidFill>
                  <a:schemeClr val="bg1"/>
                </a:solidFill>
                <a:latin typeface="+mn-ea"/>
              </a:rPr>
              <a:t>的其中一段，并诬称铁路被中国破坏。随后，日本向中国东北军的驻守地和沈阳城发动大规模攻击，并在其后四个月间占领整个东北，史称</a:t>
            </a:r>
            <a:r>
              <a:rPr lang="zh-TW" altLang="en-US" sz="3000" b="1" dirty="0">
                <a:solidFill>
                  <a:schemeClr val="bg1"/>
                </a:solidFill>
                <a:latin typeface="+mn-ea"/>
              </a:rPr>
              <a:t>九一八事变</a:t>
            </a:r>
            <a:r>
              <a:rPr lang="zh-TW" altLang="en-US" sz="3000" dirty="0">
                <a:solidFill>
                  <a:schemeClr val="bg1"/>
                </a:solidFill>
                <a:latin typeface="+mn-ea"/>
              </a:rPr>
              <a:t>。</a:t>
            </a:r>
          </a:p>
        </p:txBody>
      </p:sp>
      <p:sp>
        <p:nvSpPr>
          <p:cNvPr id="3" name="矩形 2"/>
          <p:cNvSpPr/>
          <p:nvPr/>
        </p:nvSpPr>
        <p:spPr>
          <a:xfrm>
            <a:off x="5686798" y="52229"/>
            <a:ext cx="6686550" cy="461665"/>
          </a:xfrm>
          <a:prstGeom prst="rect">
            <a:avLst/>
          </a:prstGeom>
        </p:spPr>
        <p:txBody>
          <a:bodyPr wrap="square">
            <a:spAutoFit/>
          </a:bodyPr>
          <a:lstStyle/>
          <a:p>
            <a:r>
              <a:rPr lang="zh-TW" altLang="en-US" sz="2400" b="1" dirty="0">
                <a:solidFill>
                  <a:srgbClr val="646464"/>
                </a:solidFill>
                <a:latin typeface="+mn-ea"/>
              </a:rPr>
              <a:t>历史补充站</a:t>
            </a:r>
          </a:p>
        </p:txBody>
      </p:sp>
      <p:sp>
        <p:nvSpPr>
          <p:cNvPr id="9" name="AutoShape 6" descr="東北新省區方案- 维基百科，自由的百科全书"/>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0" name="AutoShape 8" descr="東北新省區方案- 维基百科，自由的百科全书"/>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1" name="AutoShape 10" descr="東北新省區方案- 维基百科，自由的百科全书"/>
          <p:cNvSpPr>
            <a:spLocks noChangeAspect="1" noChangeArrowheads="1"/>
          </p:cNvSpPr>
          <p:nvPr/>
        </p:nvSpPr>
        <p:spPr bwMode="auto">
          <a:xfrm>
            <a:off x="460374" y="160337"/>
            <a:ext cx="7102475" cy="710249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22" name="矩形 21"/>
          <p:cNvSpPr/>
          <p:nvPr/>
        </p:nvSpPr>
        <p:spPr>
          <a:xfrm>
            <a:off x="5544152" y="4579630"/>
            <a:ext cx="6644674" cy="2246769"/>
          </a:xfrm>
          <a:prstGeom prst="rect">
            <a:avLst/>
          </a:prstGeom>
        </p:spPr>
        <p:txBody>
          <a:bodyPr wrap="square">
            <a:spAutoFit/>
          </a:bodyPr>
          <a:lstStyle/>
          <a:p>
            <a:pPr algn="just"/>
            <a:r>
              <a:rPr lang="zh-TW" altLang="en-US" sz="2000" dirty="0">
                <a:solidFill>
                  <a:srgbClr val="646464"/>
                </a:solidFill>
                <a:latin typeface="+mn-ea"/>
              </a:rPr>
              <a:t>黑龙江、吉林、辽宁是中国东北的三个省份，合称「东北三省」。九一八事变后，日本进占中国东北，这些省份相继陷落。</a:t>
            </a:r>
            <a:endParaRPr lang="en-US" altLang="zh-TW" sz="2000" dirty="0">
              <a:solidFill>
                <a:srgbClr val="646464"/>
              </a:solidFill>
              <a:latin typeface="+mn-ea"/>
            </a:endParaRPr>
          </a:p>
          <a:p>
            <a:pPr algn="just"/>
            <a:endParaRPr lang="en-US" altLang="zh-TW" sz="2000" dirty="0">
              <a:solidFill>
                <a:srgbClr val="646464"/>
              </a:solidFill>
              <a:latin typeface="+mn-ea"/>
            </a:endParaRPr>
          </a:p>
          <a:p>
            <a:pPr algn="just"/>
            <a:r>
              <a:rPr lang="zh-TW" altLang="en-US" sz="2000" dirty="0">
                <a:solidFill>
                  <a:srgbClr val="646464"/>
                </a:solidFill>
                <a:latin typeface="+mn-ea"/>
              </a:rPr>
              <a:t>南满铁路：原为</a:t>
            </a:r>
            <a:r>
              <a:rPr lang="en-US" altLang="zh-TW" sz="2000" dirty="0">
                <a:solidFill>
                  <a:srgbClr val="646464"/>
                </a:solidFill>
                <a:latin typeface="+mn-ea"/>
              </a:rPr>
              <a:t>1897—1903</a:t>
            </a:r>
            <a:r>
              <a:rPr lang="zh-TW" altLang="en-US" sz="2000" dirty="0">
                <a:solidFill>
                  <a:srgbClr val="646464"/>
                </a:solidFill>
                <a:latin typeface="+mn-ea"/>
              </a:rPr>
              <a:t>年沙俄在中国东北境内筑建的中东铁路的一部分。 日俄战争后，为日本所占，改称南满铁路。</a:t>
            </a:r>
          </a:p>
        </p:txBody>
      </p:sp>
      <p:pic>
        <p:nvPicPr>
          <p:cNvPr id="12" name="圖片 11"/>
          <p:cNvPicPr>
            <a:picLocks noChangeAspect="1"/>
          </p:cNvPicPr>
          <p:nvPr/>
        </p:nvPicPr>
        <p:blipFill rotWithShape="1">
          <a:blip r:embed="rId4"/>
          <a:srcRect l="976" r="976"/>
          <a:stretch/>
        </p:blipFill>
        <p:spPr>
          <a:xfrm>
            <a:off x="6900988" y="497055"/>
            <a:ext cx="3882690" cy="388269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8" name="文字方塊 27"/>
          <p:cNvSpPr txBox="1"/>
          <p:nvPr/>
        </p:nvSpPr>
        <p:spPr>
          <a:xfrm>
            <a:off x="9165245" y="1790106"/>
            <a:ext cx="877163" cy="369332"/>
          </a:xfrm>
          <a:prstGeom prst="rect">
            <a:avLst/>
          </a:prstGeom>
          <a:noFill/>
        </p:spPr>
        <p:txBody>
          <a:bodyPr wrap="none" rtlCol="0">
            <a:spAutoFit/>
          </a:bodyPr>
          <a:lstStyle/>
          <a:p>
            <a:r>
              <a:rPr lang="zh-TW" altLang="en-US" dirty="0">
                <a:solidFill>
                  <a:schemeClr val="bg1"/>
                </a:solidFill>
                <a:effectLst>
                  <a:outerShdw blurRad="38100" dist="38100" dir="2700000" algn="tl">
                    <a:srgbClr val="000000">
                      <a:alpha val="43137"/>
                    </a:srgbClr>
                  </a:outerShdw>
                </a:effectLst>
              </a:rPr>
              <a:t>黑龙江</a:t>
            </a:r>
          </a:p>
        </p:txBody>
      </p:sp>
      <p:sp>
        <p:nvSpPr>
          <p:cNvPr id="29" name="文字方塊 28"/>
          <p:cNvSpPr txBox="1"/>
          <p:nvPr/>
        </p:nvSpPr>
        <p:spPr>
          <a:xfrm>
            <a:off x="9148315" y="2394207"/>
            <a:ext cx="646331" cy="369332"/>
          </a:xfrm>
          <a:prstGeom prst="rect">
            <a:avLst/>
          </a:prstGeom>
          <a:noFill/>
        </p:spPr>
        <p:txBody>
          <a:bodyPr wrap="none" rtlCol="0">
            <a:spAutoFit/>
          </a:bodyPr>
          <a:lstStyle/>
          <a:p>
            <a:r>
              <a:rPr lang="zh-TW" altLang="en-US" dirty="0">
                <a:solidFill>
                  <a:schemeClr val="bg1"/>
                </a:solidFill>
                <a:effectLst>
                  <a:outerShdw blurRad="38100" dist="38100" dir="2700000" algn="tl">
                    <a:srgbClr val="000000">
                      <a:alpha val="43137"/>
                    </a:srgbClr>
                  </a:outerShdw>
                </a:effectLst>
              </a:rPr>
              <a:t>吉林</a:t>
            </a:r>
          </a:p>
        </p:txBody>
      </p:sp>
      <p:sp>
        <p:nvSpPr>
          <p:cNvPr id="30" name="文字方塊 29"/>
          <p:cNvSpPr txBox="1"/>
          <p:nvPr/>
        </p:nvSpPr>
        <p:spPr>
          <a:xfrm>
            <a:off x="8770547" y="2786657"/>
            <a:ext cx="646331" cy="369332"/>
          </a:xfrm>
          <a:prstGeom prst="rect">
            <a:avLst/>
          </a:prstGeom>
          <a:noFill/>
        </p:spPr>
        <p:txBody>
          <a:bodyPr wrap="none" rtlCol="0">
            <a:spAutoFit/>
          </a:bodyPr>
          <a:lstStyle/>
          <a:p>
            <a:r>
              <a:rPr lang="zh-TW" altLang="en-US" dirty="0">
                <a:solidFill>
                  <a:schemeClr val="bg1"/>
                </a:solidFill>
                <a:effectLst>
                  <a:outerShdw blurRad="38100" dist="38100" dir="2700000" algn="tl">
                    <a:srgbClr val="000000">
                      <a:alpha val="43137"/>
                    </a:srgbClr>
                  </a:outerShdw>
                </a:effectLst>
              </a:rPr>
              <a:t>辽宁</a:t>
            </a:r>
          </a:p>
        </p:txBody>
      </p:sp>
      <p:sp>
        <p:nvSpPr>
          <p:cNvPr id="31" name="橢圓 30"/>
          <p:cNvSpPr/>
          <p:nvPr/>
        </p:nvSpPr>
        <p:spPr>
          <a:xfrm>
            <a:off x="9030073" y="3073089"/>
            <a:ext cx="85457" cy="845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32" name="直線單箭頭接點 31"/>
          <p:cNvCxnSpPr/>
          <p:nvPr/>
        </p:nvCxnSpPr>
        <p:spPr>
          <a:xfrm flipH="1" flipV="1">
            <a:off x="9093713" y="3164163"/>
            <a:ext cx="222987" cy="2644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3" name="文字方塊 32"/>
          <p:cNvSpPr txBox="1"/>
          <p:nvPr/>
        </p:nvSpPr>
        <p:spPr>
          <a:xfrm>
            <a:off x="9128267" y="3398932"/>
            <a:ext cx="466794" cy="261610"/>
          </a:xfrm>
          <a:prstGeom prst="rect">
            <a:avLst/>
          </a:prstGeom>
          <a:noFill/>
        </p:spPr>
        <p:txBody>
          <a:bodyPr wrap="none" rtlCol="0">
            <a:spAutoFit/>
          </a:bodyPr>
          <a:lstStyle/>
          <a:p>
            <a:r>
              <a:rPr lang="zh-TW" altLang="en-US" sz="1100" dirty="0">
                <a:solidFill>
                  <a:schemeClr val="bg1">
                    <a:lumMod val="50000"/>
                  </a:schemeClr>
                </a:solidFill>
              </a:rPr>
              <a:t>沈阳</a:t>
            </a:r>
          </a:p>
        </p:txBody>
      </p:sp>
    </p:spTree>
    <p:extLst>
      <p:ext uri="{BB962C8B-B14F-4D97-AF65-F5344CB8AC3E}">
        <p14:creationId xmlns:p14="http://schemas.microsoft.com/office/powerpoint/2010/main" val="35451047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pic>
        <p:nvPicPr>
          <p:cNvPr id="1026" name="Picture 2" descr="E:\images\pic\A07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914" y="360629"/>
            <a:ext cx="8665029" cy="613673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5" name="標題 1"/>
          <p:cNvSpPr>
            <a:spLocks noGrp="1"/>
          </p:cNvSpPr>
          <p:nvPr>
            <p:ph type="body" sz="half" idx="4294967295"/>
          </p:nvPr>
        </p:nvSpPr>
        <p:spPr>
          <a:xfrm>
            <a:off x="9361714" y="1959428"/>
            <a:ext cx="2830286" cy="5016911"/>
          </a:xfrm>
          <a:prstGeom prst="rect">
            <a:avLst/>
          </a:prstGeom>
        </p:spPr>
        <p:txBody>
          <a:bodyPr>
            <a:noAutofit/>
          </a:bodyPr>
          <a:lstStyle/>
          <a:p>
            <a:pPr marL="0" indent="0" algn="just">
              <a:buNone/>
            </a:pPr>
            <a:endParaRPr lang="en-US" altLang="zh-TW" sz="2800" b="1" dirty="0"/>
          </a:p>
          <a:p>
            <a:pPr marL="0" indent="0" algn="just">
              <a:buNone/>
            </a:pPr>
            <a:endParaRPr lang="en-US" altLang="zh-TW" sz="2800" b="1" dirty="0"/>
          </a:p>
          <a:p>
            <a:pPr marL="0" indent="0" algn="just">
              <a:buNone/>
            </a:pPr>
            <a:r>
              <a:rPr lang="zh-TW" altLang="en-US" sz="2800" b="1" dirty="0"/>
              <a:t>日军轰炸东北</a:t>
            </a:r>
          </a:p>
          <a:p>
            <a:pPr marL="0" indent="0" algn="just">
              <a:buNone/>
            </a:pPr>
            <a:r>
              <a:rPr lang="en-US" altLang="zh-TW" sz="2800" dirty="0"/>
              <a:t>1931</a:t>
            </a:r>
            <a:r>
              <a:rPr lang="zh-TW" altLang="en-US" sz="2800" dirty="0"/>
              <a:t>年九一八事变爆发后，日军向东北全境发动攻击，图为</a:t>
            </a:r>
            <a:r>
              <a:rPr lang="en-US" altLang="zh-TW" sz="2800" dirty="0"/>
              <a:t>9</a:t>
            </a:r>
            <a:r>
              <a:rPr lang="zh-TW" altLang="en-US" sz="2800" dirty="0"/>
              <a:t>月</a:t>
            </a:r>
            <a:r>
              <a:rPr lang="en-US" altLang="zh-TW" sz="2800" dirty="0"/>
              <a:t>28</a:t>
            </a:r>
            <a:r>
              <a:rPr lang="zh-TW" altLang="en-US" sz="2800" dirty="0"/>
              <a:t>日日军轰炸辽宁省红顶山中国军营的情形。</a:t>
            </a:r>
          </a:p>
        </p:txBody>
      </p:sp>
    </p:spTree>
    <p:extLst>
      <p:ext uri="{BB962C8B-B14F-4D97-AF65-F5344CB8AC3E}">
        <p14:creationId xmlns:p14="http://schemas.microsoft.com/office/powerpoint/2010/main" val="31824951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標題 1"/>
          <p:cNvSpPr>
            <a:spLocks noGrp="1"/>
          </p:cNvSpPr>
          <p:nvPr>
            <p:ph type="body" sz="half" idx="4294967295"/>
          </p:nvPr>
        </p:nvSpPr>
        <p:spPr>
          <a:xfrm>
            <a:off x="9361714" y="2394857"/>
            <a:ext cx="2830286" cy="4608285"/>
          </a:xfrm>
          <a:prstGeom prst="rect">
            <a:avLst/>
          </a:prstGeom>
        </p:spPr>
        <p:txBody>
          <a:bodyPr>
            <a:noAutofit/>
          </a:bodyPr>
          <a:lstStyle/>
          <a:p>
            <a:pPr marL="0" indent="0" algn="just" hangingPunct="0">
              <a:buNone/>
            </a:pPr>
            <a:endParaRPr lang="en-US" altLang="zh-TW" sz="2800" b="1" dirty="0"/>
          </a:p>
          <a:p>
            <a:pPr marL="0" indent="0" algn="just" hangingPunct="0">
              <a:buNone/>
            </a:pPr>
            <a:r>
              <a:rPr lang="zh-TW" altLang="en-US" sz="2800" b="1" dirty="0"/>
              <a:t>日军侵略暴行</a:t>
            </a:r>
            <a:endParaRPr lang="en-US" altLang="zh-TW" sz="2800" b="1" dirty="0"/>
          </a:p>
          <a:p>
            <a:pPr marL="0" indent="0" algn="just" hangingPunct="0">
              <a:buNone/>
            </a:pPr>
            <a:r>
              <a:rPr lang="en-US" altLang="zh-TW" sz="2800" dirty="0"/>
              <a:t>1931</a:t>
            </a:r>
            <a:r>
              <a:rPr lang="zh-TW" altLang="en-US" sz="2800" dirty="0"/>
              <a:t>年底，日军在东北进行清乡，图为日军炮轰后进入村庄里，地上躺着的是被炸死的无辜百姓和牲畜。</a:t>
            </a:r>
          </a:p>
        </p:txBody>
      </p:sp>
      <p:pic>
        <p:nvPicPr>
          <p:cNvPr id="5" name="Picture 2" descr="E:\images\pic\A08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171" y="464457"/>
            <a:ext cx="9296741" cy="589642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矩形 1"/>
          <p:cNvSpPr/>
          <p:nvPr/>
        </p:nvSpPr>
        <p:spPr>
          <a:xfrm>
            <a:off x="1" y="0"/>
            <a:ext cx="9470912" cy="6841670"/>
          </a:xfrm>
          <a:prstGeom prst="rect">
            <a:avLst/>
          </a:prstGeom>
          <a:solidFill>
            <a:srgbClr val="00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6" name="標題 1"/>
          <p:cNvSpPr>
            <a:spLocks noGrp="1"/>
          </p:cNvSpPr>
          <p:nvPr>
            <p:ph type="body" sz="half" idx="4294967295"/>
          </p:nvPr>
        </p:nvSpPr>
        <p:spPr>
          <a:xfrm>
            <a:off x="0" y="5864771"/>
            <a:ext cx="6738941" cy="960569"/>
          </a:xfrm>
          <a:prstGeom prst="rect">
            <a:avLst/>
          </a:prstGeom>
        </p:spPr>
        <p:txBody>
          <a:bodyPr>
            <a:noAutofit/>
          </a:bodyPr>
          <a:lstStyle/>
          <a:p>
            <a:pPr marL="0" indent="0">
              <a:buNone/>
            </a:pPr>
            <a:endParaRPr lang="en-US" altLang="zh-TW" sz="2800" b="1" dirty="0">
              <a:solidFill>
                <a:srgbClr val="FFFF99"/>
              </a:solidFill>
            </a:endParaRPr>
          </a:p>
          <a:p>
            <a:pPr marL="0" indent="0">
              <a:buNone/>
            </a:pPr>
            <a:r>
              <a:rPr lang="zh-TW" altLang="en-US" b="1" dirty="0">
                <a:solidFill>
                  <a:srgbClr val="FFFF99"/>
                </a:solidFill>
              </a:rPr>
              <a:t>照片可能会令人情绪不安，敬请留意。</a:t>
            </a:r>
            <a:endParaRPr lang="zh-TW" altLang="en-US" dirty="0">
              <a:solidFill>
                <a:srgbClr val="FFFF99"/>
              </a:solidFill>
            </a:endParaRPr>
          </a:p>
        </p:txBody>
      </p:sp>
    </p:spTree>
    <p:extLst>
      <p:ext uri="{BB962C8B-B14F-4D97-AF65-F5344CB8AC3E}">
        <p14:creationId xmlns:p14="http://schemas.microsoft.com/office/powerpoint/2010/main" val="3564896942"/>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文件" ma:contentTypeID="0x010100EF829C2D0BC7F544BE1FEDE0EECD7245" ma:contentTypeVersion="14" ma:contentTypeDescription="建立新的文件。" ma:contentTypeScope="" ma:versionID="4606fac7ac9978a5b87da942421fe0ae">
  <xsd:schema xmlns:xsd="http://www.w3.org/2001/XMLSchema" xmlns:xs="http://www.w3.org/2001/XMLSchema" xmlns:p="http://schemas.microsoft.com/office/2006/metadata/properties" xmlns:ns2="de5c2c51-7906-4fac-bf5c-36dc0d54e7e0" xmlns:ns3="864ccfde-09d8-454f-ae99-5f29ab723904" targetNamespace="http://schemas.microsoft.com/office/2006/metadata/properties" ma:root="true" ma:fieldsID="57b0de6e05354ac2cd51f0e296fe1676" ns2:_="" ns3:_="">
    <xsd:import namespace="de5c2c51-7906-4fac-bf5c-36dc0d54e7e0"/>
    <xsd:import namespace="864ccfde-09d8-454f-ae99-5f29ab723904"/>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OCR" minOccurs="0"/>
                <xsd:element ref="ns2:MediaServiceGenerationTime" minOccurs="0"/>
                <xsd:element ref="ns2:MediaServiceEventHashCode" minOccurs="0"/>
                <xsd:element ref="ns2:MediaServiceLocation"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5c2c51-7906-4fac-bf5c-36dc0d54e7e0"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影像標籤" ma:readOnly="false" ma:fieldId="{5cf76f15-5ced-4ddc-b409-7134ff3c332f}" ma:taxonomyMulti="true" ma:sspId="bca0ba2c-31e5-4c89-bdb4-0b3d60f87944"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64ccfde-09d8-454f-ae99-5f29ab723904"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149f1219-beaa-421d-9806-7d84e40066c1}" ma:internalName="TaxCatchAll" ma:showField="CatchAllData" ma:web="864ccfde-09d8-454f-ae99-5f29ab72390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內容類型"/>
        <xsd:element ref="dc:title" minOccurs="0" maxOccurs="1" ma:index="4" ma:displayName="標題"/>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e5c2c51-7906-4fac-bf5c-36dc0d54e7e0">
      <Terms xmlns="http://schemas.microsoft.com/office/infopath/2007/PartnerControls"/>
    </lcf76f155ced4ddcb4097134ff3c332f>
    <TaxCatchAll xmlns="864ccfde-09d8-454f-ae99-5f29ab723904" xsi:nil="true"/>
  </documentManagement>
</p:properties>
</file>

<file path=customXml/itemProps1.xml><?xml version="1.0" encoding="utf-8"?>
<ds:datastoreItem xmlns:ds="http://schemas.openxmlformats.org/officeDocument/2006/customXml" ds:itemID="{781E6EC2-4784-4649-8EEE-356043C8CCDB}"/>
</file>

<file path=customXml/itemProps2.xml><?xml version="1.0" encoding="utf-8"?>
<ds:datastoreItem xmlns:ds="http://schemas.openxmlformats.org/officeDocument/2006/customXml" ds:itemID="{D928660B-DC41-41A7-BD49-9B462326FD17}"/>
</file>

<file path=customXml/itemProps3.xml><?xml version="1.0" encoding="utf-8"?>
<ds:datastoreItem xmlns:ds="http://schemas.openxmlformats.org/officeDocument/2006/customXml" ds:itemID="{3E3420C2-F6F4-4216-BDD4-2B49C5DBA1E6}"/>
</file>

<file path=docProps/app.xml><?xml version="1.0" encoding="utf-8"?>
<Properties xmlns="http://schemas.openxmlformats.org/officeDocument/2006/extended-properties" xmlns:vt="http://schemas.openxmlformats.org/officeDocument/2006/docPropsVTypes">
  <Template/>
  <TotalTime>1632</TotalTime>
  <Words>2142</Words>
  <Application>Microsoft Office PowerPoint</Application>
  <PresentationFormat>寬螢幕</PresentationFormat>
  <Paragraphs>191</Paragraphs>
  <Slides>20</Slides>
  <Notes>10</Notes>
  <HiddenSlides>0</HiddenSlides>
  <MMClips>0</MMClips>
  <ScaleCrop>false</ScaleCrop>
  <HeadingPairs>
    <vt:vector size="6" baseType="variant">
      <vt:variant>
        <vt:lpstr>使用字型</vt:lpstr>
      </vt:variant>
      <vt:variant>
        <vt:i4>6</vt:i4>
      </vt:variant>
      <vt:variant>
        <vt:lpstr>佈景主題</vt:lpstr>
      </vt:variant>
      <vt:variant>
        <vt:i4>1</vt:i4>
      </vt:variant>
      <vt:variant>
        <vt:lpstr>投影片標題</vt:lpstr>
      </vt:variant>
      <vt:variant>
        <vt:i4>20</vt:i4>
      </vt:variant>
    </vt:vector>
  </HeadingPairs>
  <TitlesOfParts>
    <vt:vector size="27" baseType="lpstr">
      <vt:lpstr>微軟正黑體</vt:lpstr>
      <vt:lpstr>Arial</vt:lpstr>
      <vt:lpstr>Arial Black</vt:lpstr>
      <vt:lpstr>Calibri</vt:lpstr>
      <vt:lpstr>Franklin Gothic Book</vt:lpstr>
      <vt:lpstr>Times New Roman</vt:lpstr>
      <vt:lpstr>Crop</vt:lpstr>
      <vt:lpstr>毋忘九一八，凝铸爱国心        </vt:lpstr>
      <vt:lpstr>*由于部分内容涉及战争时的残酷场景， 教师在使用本教材时，须因应学生年龄级别、 学习进度及其他校本情况，适当地剪裁或选用。 </vt:lpstr>
      <vt:lpstr>PowerPoint 簡報</vt:lpstr>
      <vt:lpstr>PowerPoint 簡報</vt:lpstr>
      <vt:lpstr>PowerPoint 簡報</vt:lpstr>
      <vt:lpstr>  思考站：  1. 警钟上刻有「勿忘国耻」，「国耻」是指甚么？  2.「撞钟14下」有何含意？</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  九一八事变距今已经九十年，中国人一直铭记这段历史，内地民众坚持于每年举行悼念活动，你认为有甚么正面作用和意义呢？ </vt:lpstr>
      <vt:lpstr>PowerPoint 簡報</vt:lpstr>
      <vt:lpstr>延伸阅读参考举隅</vt:lpstr>
      <vt:lpstr>多媒体资源举隅</vt:lpstr>
      <vt:lpstr>教学资源举隅</vt:lpstr>
    </vt:vector>
  </TitlesOfParts>
  <Company>EDB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CHAN, Ka-kiu</dc:creator>
  <cp:lastModifiedBy>CHEUNG, Tin-wai</cp:lastModifiedBy>
  <cp:revision>332</cp:revision>
  <dcterms:created xsi:type="dcterms:W3CDTF">2021-08-13T16:20:47Z</dcterms:created>
  <dcterms:modified xsi:type="dcterms:W3CDTF">2026-01-26T06:07:41Z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0x010100EF829C2D0BC7F544BE1FEDE0EECD7245</vt:lpwstr>
  </property>
</Properties>
</file>